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 id="2147483869" r:id="rId2"/>
  </p:sldMasterIdLst>
  <p:notesMasterIdLst>
    <p:notesMasterId r:id="rId17"/>
  </p:notesMasterIdLst>
  <p:handoutMasterIdLst>
    <p:handoutMasterId r:id="rId18"/>
  </p:handoutMasterIdLst>
  <p:sldIdLst>
    <p:sldId id="378" r:id="rId3"/>
    <p:sldId id="601" r:id="rId4"/>
    <p:sldId id="678" r:id="rId5"/>
    <p:sldId id="668" r:id="rId6"/>
    <p:sldId id="682" r:id="rId7"/>
    <p:sldId id="683" r:id="rId8"/>
    <p:sldId id="684" r:id="rId9"/>
    <p:sldId id="685" r:id="rId10"/>
    <p:sldId id="686" r:id="rId11"/>
    <p:sldId id="681" r:id="rId12"/>
    <p:sldId id="687" r:id="rId13"/>
    <p:sldId id="688" r:id="rId14"/>
    <p:sldId id="689" r:id="rId15"/>
    <p:sldId id="571" r:id="rId16"/>
  </p:sldIdLst>
  <p:sldSz cx="9906000" cy="6858000" type="A4"/>
  <p:notesSz cx="9945688" cy="6811963"/>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 uri="{2D200454-40CA-4A62-9FC3-DE9A4176ACB9}">
      <p15:notesGuideLst xmlns:p15="http://schemas.microsoft.com/office/powerpoint/2012/main" xmlns="">
        <p15:guide id="1" orient="horz" pos="2146">
          <p15:clr>
            <a:srgbClr val="A4A3A4"/>
          </p15:clr>
        </p15:guide>
        <p15:guide id="2" pos="313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99"/>
    <a:srgbClr val="333399"/>
    <a:srgbClr val="99FFCC"/>
    <a:srgbClr val="9FB8E9"/>
    <a:srgbClr val="CC0000"/>
    <a:srgbClr val="CCCC00"/>
    <a:srgbClr val="FF9900"/>
    <a:srgbClr val="00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Темный стиль 1 - акцент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9" autoAdjust="0"/>
    <p:restoredTop sz="86621" autoAdjust="0"/>
  </p:normalViewPr>
  <p:slideViewPr>
    <p:cSldViewPr snapToGrid="0">
      <p:cViewPr varScale="1">
        <p:scale>
          <a:sx n="83" d="100"/>
          <a:sy n="83" d="100"/>
        </p:scale>
        <p:origin x="-1601" y="-9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notesViewPr>
    <p:cSldViewPr snapToGrid="0">
      <p:cViewPr varScale="1">
        <p:scale>
          <a:sx n="35" d="100"/>
          <a:sy n="35" d="100"/>
        </p:scale>
        <p:origin x="-1608" y="-90"/>
      </p:cViewPr>
      <p:guideLst>
        <p:guide orient="horz" pos="2146"/>
        <p:guide pos="3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026"/>
          <p:cNvSpPr>
            <a:spLocks noGrp="1" noChangeArrowheads="1"/>
          </p:cNvSpPr>
          <p:nvPr>
            <p:ph type="hdr" sz="quarter"/>
          </p:nvPr>
        </p:nvSpPr>
        <p:spPr bwMode="auto">
          <a:xfrm>
            <a:off x="0" y="1"/>
            <a:ext cx="4311650" cy="341313"/>
          </a:xfrm>
          <a:prstGeom prst="rect">
            <a:avLst/>
          </a:prstGeom>
          <a:noFill/>
          <a:ln w="9525">
            <a:noFill/>
            <a:miter lim="800000"/>
            <a:headEnd/>
            <a:tailEnd/>
          </a:ln>
          <a:effectLst/>
        </p:spPr>
        <p:txBody>
          <a:bodyPr vert="horz" wrap="square" lIns="92319" tIns="46159" rIns="92319" bIns="46159" numCol="1" anchor="t" anchorCtr="0" compatLnSpc="1">
            <a:prstTxWarp prst="textNoShape">
              <a:avLst/>
            </a:prstTxWarp>
          </a:bodyPr>
          <a:lstStyle>
            <a:lvl1pPr eaLnBrk="1" hangingPunct="1">
              <a:defRPr sz="1200">
                <a:latin typeface="Times New Roman" pitchFamily="18" charset="0"/>
              </a:defRPr>
            </a:lvl1pPr>
          </a:lstStyle>
          <a:p>
            <a:pPr>
              <a:defRPr/>
            </a:pPr>
            <a:endParaRPr lang="ru-RU" dirty="0"/>
          </a:p>
        </p:txBody>
      </p:sp>
      <p:sp>
        <p:nvSpPr>
          <p:cNvPr id="12291" name="Rectangle 1027"/>
          <p:cNvSpPr>
            <a:spLocks noGrp="1" noChangeArrowheads="1"/>
          </p:cNvSpPr>
          <p:nvPr>
            <p:ph type="dt" sz="quarter" idx="1"/>
          </p:nvPr>
        </p:nvSpPr>
        <p:spPr bwMode="auto">
          <a:xfrm>
            <a:off x="5634039" y="1"/>
            <a:ext cx="4311650" cy="341313"/>
          </a:xfrm>
          <a:prstGeom prst="rect">
            <a:avLst/>
          </a:prstGeom>
          <a:noFill/>
          <a:ln w="9525">
            <a:noFill/>
            <a:miter lim="800000"/>
            <a:headEnd/>
            <a:tailEnd/>
          </a:ln>
          <a:effectLst/>
        </p:spPr>
        <p:txBody>
          <a:bodyPr vert="horz" wrap="square" lIns="92319" tIns="46159" rIns="92319" bIns="46159" numCol="1" anchor="t" anchorCtr="0" compatLnSpc="1">
            <a:prstTxWarp prst="textNoShape">
              <a:avLst/>
            </a:prstTxWarp>
          </a:bodyPr>
          <a:lstStyle>
            <a:lvl1pPr algn="r" eaLnBrk="1" hangingPunct="1">
              <a:defRPr sz="1200">
                <a:latin typeface="Times New Roman" pitchFamily="18" charset="0"/>
              </a:defRPr>
            </a:lvl1pPr>
          </a:lstStyle>
          <a:p>
            <a:pPr>
              <a:defRPr/>
            </a:pPr>
            <a:endParaRPr lang="ru-RU" dirty="0"/>
          </a:p>
        </p:txBody>
      </p:sp>
      <p:sp>
        <p:nvSpPr>
          <p:cNvPr id="12292" name="Rectangle 1028"/>
          <p:cNvSpPr>
            <a:spLocks noGrp="1" noChangeArrowheads="1"/>
          </p:cNvSpPr>
          <p:nvPr>
            <p:ph type="ftr" sz="quarter" idx="2"/>
          </p:nvPr>
        </p:nvSpPr>
        <p:spPr bwMode="auto">
          <a:xfrm>
            <a:off x="0" y="6470651"/>
            <a:ext cx="4311650" cy="341313"/>
          </a:xfrm>
          <a:prstGeom prst="rect">
            <a:avLst/>
          </a:prstGeom>
          <a:noFill/>
          <a:ln w="9525">
            <a:noFill/>
            <a:miter lim="800000"/>
            <a:headEnd/>
            <a:tailEnd/>
          </a:ln>
          <a:effectLst/>
        </p:spPr>
        <p:txBody>
          <a:bodyPr vert="horz" wrap="square" lIns="92319" tIns="46159" rIns="92319" bIns="46159" numCol="1" anchor="b" anchorCtr="0" compatLnSpc="1">
            <a:prstTxWarp prst="textNoShape">
              <a:avLst/>
            </a:prstTxWarp>
          </a:bodyPr>
          <a:lstStyle>
            <a:lvl1pPr eaLnBrk="1" hangingPunct="1">
              <a:defRPr sz="1200">
                <a:latin typeface="Times New Roman" pitchFamily="18" charset="0"/>
              </a:defRPr>
            </a:lvl1pPr>
          </a:lstStyle>
          <a:p>
            <a:pPr>
              <a:defRPr/>
            </a:pPr>
            <a:endParaRPr lang="ru-RU" dirty="0"/>
          </a:p>
        </p:txBody>
      </p:sp>
      <p:sp>
        <p:nvSpPr>
          <p:cNvPr id="12293" name="Rectangle 1029"/>
          <p:cNvSpPr>
            <a:spLocks noGrp="1" noChangeArrowheads="1"/>
          </p:cNvSpPr>
          <p:nvPr>
            <p:ph type="sldNum" sz="quarter" idx="3"/>
          </p:nvPr>
        </p:nvSpPr>
        <p:spPr bwMode="auto">
          <a:xfrm>
            <a:off x="5634039" y="6470651"/>
            <a:ext cx="4311650" cy="341313"/>
          </a:xfrm>
          <a:prstGeom prst="rect">
            <a:avLst/>
          </a:prstGeom>
          <a:noFill/>
          <a:ln w="9525">
            <a:noFill/>
            <a:miter lim="800000"/>
            <a:headEnd/>
            <a:tailEnd/>
          </a:ln>
          <a:effectLst/>
        </p:spPr>
        <p:txBody>
          <a:bodyPr vert="horz" wrap="square" lIns="92319" tIns="46159" rIns="92319" bIns="46159" numCol="1" anchor="b" anchorCtr="0" compatLnSpc="1">
            <a:prstTxWarp prst="textNoShape">
              <a:avLst/>
            </a:prstTxWarp>
          </a:bodyPr>
          <a:lstStyle>
            <a:lvl1pPr algn="r" eaLnBrk="1" hangingPunct="1">
              <a:defRPr sz="1200">
                <a:latin typeface="Times New Roman" pitchFamily="18" charset="0"/>
              </a:defRPr>
            </a:lvl1pPr>
          </a:lstStyle>
          <a:p>
            <a:pPr>
              <a:defRPr/>
            </a:pPr>
            <a:fld id="{19D3DBC8-3E11-4548-B431-982272FBE026}" type="slidenum">
              <a:rPr lang="ru-RU"/>
              <a:pPr>
                <a:defRPr/>
              </a:pPr>
              <a:t>‹#›</a:t>
            </a:fld>
            <a:endParaRPr lang="ru-RU" dirty="0"/>
          </a:p>
        </p:txBody>
      </p:sp>
    </p:spTree>
    <p:extLst>
      <p:ext uri="{BB962C8B-B14F-4D97-AF65-F5344CB8AC3E}">
        <p14:creationId xmlns:p14="http://schemas.microsoft.com/office/powerpoint/2010/main" val="836405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0" y="1"/>
            <a:ext cx="4311650" cy="341313"/>
          </a:xfrm>
          <a:prstGeom prst="rect">
            <a:avLst/>
          </a:prstGeom>
          <a:noFill/>
          <a:ln w="9525">
            <a:noFill/>
            <a:miter lim="800000"/>
            <a:headEnd/>
            <a:tailEnd/>
          </a:ln>
          <a:effectLst/>
        </p:spPr>
        <p:txBody>
          <a:bodyPr vert="horz" wrap="square" lIns="92319" tIns="46159" rIns="92319" bIns="46159" numCol="1" anchor="t" anchorCtr="0" compatLnSpc="1">
            <a:prstTxWarp prst="textNoShape">
              <a:avLst/>
            </a:prstTxWarp>
          </a:bodyPr>
          <a:lstStyle>
            <a:lvl1pPr eaLnBrk="1" hangingPunct="1">
              <a:defRPr sz="1200">
                <a:latin typeface="Times New Roman" pitchFamily="18" charset="0"/>
              </a:defRPr>
            </a:lvl1pPr>
          </a:lstStyle>
          <a:p>
            <a:pPr>
              <a:defRPr/>
            </a:pPr>
            <a:endParaRPr lang="ru-RU" dirty="0"/>
          </a:p>
        </p:txBody>
      </p:sp>
      <p:sp>
        <p:nvSpPr>
          <p:cNvPr id="205827" name="Rectangle 3"/>
          <p:cNvSpPr>
            <a:spLocks noGrp="1" noChangeArrowheads="1"/>
          </p:cNvSpPr>
          <p:nvPr>
            <p:ph type="dt" idx="1"/>
          </p:nvPr>
        </p:nvSpPr>
        <p:spPr bwMode="auto">
          <a:xfrm>
            <a:off x="5632450" y="1"/>
            <a:ext cx="4311650" cy="341313"/>
          </a:xfrm>
          <a:prstGeom prst="rect">
            <a:avLst/>
          </a:prstGeom>
          <a:noFill/>
          <a:ln w="9525">
            <a:noFill/>
            <a:miter lim="800000"/>
            <a:headEnd/>
            <a:tailEnd/>
          </a:ln>
          <a:effectLst/>
        </p:spPr>
        <p:txBody>
          <a:bodyPr vert="horz" wrap="square" lIns="92319" tIns="46159" rIns="92319" bIns="46159" numCol="1" anchor="t" anchorCtr="0" compatLnSpc="1">
            <a:prstTxWarp prst="textNoShape">
              <a:avLst/>
            </a:prstTxWarp>
          </a:bodyPr>
          <a:lstStyle>
            <a:lvl1pPr algn="r" eaLnBrk="1" hangingPunct="1">
              <a:defRPr sz="1200">
                <a:latin typeface="Times New Roman" pitchFamily="18" charset="0"/>
              </a:defRPr>
            </a:lvl1pPr>
          </a:lstStyle>
          <a:p>
            <a:pPr>
              <a:defRPr/>
            </a:pPr>
            <a:endParaRPr lang="ru-RU" dirty="0"/>
          </a:p>
        </p:txBody>
      </p:sp>
      <p:sp>
        <p:nvSpPr>
          <p:cNvPr id="26628" name="Rectangle 4"/>
          <p:cNvSpPr>
            <a:spLocks noGrp="1" noRot="1" noChangeAspect="1" noChangeArrowheads="1" noTextEdit="1"/>
          </p:cNvSpPr>
          <p:nvPr>
            <p:ph type="sldImg" idx="2"/>
          </p:nvPr>
        </p:nvSpPr>
        <p:spPr bwMode="auto">
          <a:xfrm>
            <a:off x="3130550" y="511175"/>
            <a:ext cx="3687763" cy="2554288"/>
          </a:xfrm>
          <a:prstGeom prst="rect">
            <a:avLst/>
          </a:prstGeom>
          <a:noFill/>
          <a:ln w="9525">
            <a:solidFill>
              <a:srgbClr val="000000"/>
            </a:solidFill>
            <a:miter lim="800000"/>
            <a:headEnd/>
            <a:tailEnd/>
          </a:ln>
        </p:spPr>
      </p:sp>
      <p:sp>
        <p:nvSpPr>
          <p:cNvPr id="205829" name="Rectangle 5"/>
          <p:cNvSpPr>
            <a:spLocks noGrp="1" noChangeArrowheads="1"/>
          </p:cNvSpPr>
          <p:nvPr>
            <p:ph type="body" sz="quarter" idx="3"/>
          </p:nvPr>
        </p:nvSpPr>
        <p:spPr bwMode="auto">
          <a:xfrm>
            <a:off x="993776" y="3235326"/>
            <a:ext cx="7958138" cy="3065463"/>
          </a:xfrm>
          <a:prstGeom prst="rect">
            <a:avLst/>
          </a:prstGeom>
          <a:noFill/>
          <a:ln w="9525">
            <a:noFill/>
            <a:miter lim="800000"/>
            <a:headEnd/>
            <a:tailEnd/>
          </a:ln>
          <a:effectLst/>
        </p:spPr>
        <p:txBody>
          <a:bodyPr vert="horz" wrap="square" lIns="92319" tIns="46159" rIns="92319" bIns="46159"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205830" name="Rectangle 6"/>
          <p:cNvSpPr>
            <a:spLocks noGrp="1" noChangeArrowheads="1"/>
          </p:cNvSpPr>
          <p:nvPr>
            <p:ph type="ftr" sz="quarter" idx="4"/>
          </p:nvPr>
        </p:nvSpPr>
        <p:spPr bwMode="auto">
          <a:xfrm>
            <a:off x="0" y="6470651"/>
            <a:ext cx="4311650" cy="339725"/>
          </a:xfrm>
          <a:prstGeom prst="rect">
            <a:avLst/>
          </a:prstGeom>
          <a:noFill/>
          <a:ln w="9525">
            <a:noFill/>
            <a:miter lim="800000"/>
            <a:headEnd/>
            <a:tailEnd/>
          </a:ln>
          <a:effectLst/>
        </p:spPr>
        <p:txBody>
          <a:bodyPr vert="horz" wrap="square" lIns="92319" tIns="46159" rIns="92319" bIns="46159" numCol="1" anchor="b" anchorCtr="0" compatLnSpc="1">
            <a:prstTxWarp prst="textNoShape">
              <a:avLst/>
            </a:prstTxWarp>
          </a:bodyPr>
          <a:lstStyle>
            <a:lvl1pPr eaLnBrk="1" hangingPunct="1">
              <a:defRPr sz="1200">
                <a:latin typeface="Times New Roman" pitchFamily="18" charset="0"/>
              </a:defRPr>
            </a:lvl1pPr>
          </a:lstStyle>
          <a:p>
            <a:pPr>
              <a:defRPr/>
            </a:pPr>
            <a:endParaRPr lang="ru-RU" dirty="0"/>
          </a:p>
        </p:txBody>
      </p:sp>
      <p:sp>
        <p:nvSpPr>
          <p:cNvPr id="205831" name="Rectangle 7"/>
          <p:cNvSpPr>
            <a:spLocks noGrp="1" noChangeArrowheads="1"/>
          </p:cNvSpPr>
          <p:nvPr>
            <p:ph type="sldNum" sz="quarter" idx="5"/>
          </p:nvPr>
        </p:nvSpPr>
        <p:spPr bwMode="auto">
          <a:xfrm>
            <a:off x="5632450" y="6470651"/>
            <a:ext cx="4311650" cy="339725"/>
          </a:xfrm>
          <a:prstGeom prst="rect">
            <a:avLst/>
          </a:prstGeom>
          <a:noFill/>
          <a:ln w="9525">
            <a:noFill/>
            <a:miter lim="800000"/>
            <a:headEnd/>
            <a:tailEnd/>
          </a:ln>
          <a:effectLst/>
        </p:spPr>
        <p:txBody>
          <a:bodyPr vert="horz" wrap="square" lIns="92319" tIns="46159" rIns="92319" bIns="46159" numCol="1" anchor="b" anchorCtr="0" compatLnSpc="1">
            <a:prstTxWarp prst="textNoShape">
              <a:avLst/>
            </a:prstTxWarp>
          </a:bodyPr>
          <a:lstStyle>
            <a:lvl1pPr algn="r" eaLnBrk="1" hangingPunct="1">
              <a:defRPr sz="1200">
                <a:latin typeface="Times New Roman" pitchFamily="18" charset="0"/>
              </a:defRPr>
            </a:lvl1pPr>
          </a:lstStyle>
          <a:p>
            <a:pPr>
              <a:defRPr/>
            </a:pPr>
            <a:fld id="{C0A1BDAD-02EB-4381-9CF6-9C7471B665D8}" type="slidenum">
              <a:rPr lang="ru-RU"/>
              <a:pPr>
                <a:defRPr/>
              </a:pPr>
              <a:t>‹#›</a:t>
            </a:fld>
            <a:endParaRPr lang="ru-RU" dirty="0"/>
          </a:p>
        </p:txBody>
      </p:sp>
    </p:spTree>
    <p:extLst>
      <p:ext uri="{BB962C8B-B14F-4D97-AF65-F5344CB8AC3E}">
        <p14:creationId xmlns:p14="http://schemas.microsoft.com/office/powerpoint/2010/main" val="3005835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a:defRPr/>
            </a:pPr>
            <a:fld id="{C0A1BDAD-02EB-4381-9CF6-9C7471B665D8}" type="slidenum">
              <a:rPr lang="ru-RU" smtClean="0"/>
              <a:pPr>
                <a:defRPr/>
              </a:pPr>
              <a:t>1</a:t>
            </a:fld>
            <a:endParaRPr lang="ru-RU" dirty="0"/>
          </a:p>
        </p:txBody>
      </p:sp>
    </p:spTree>
    <p:extLst>
      <p:ext uri="{BB962C8B-B14F-4D97-AF65-F5344CB8AC3E}">
        <p14:creationId xmlns:p14="http://schemas.microsoft.com/office/powerpoint/2010/main" val="1097969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30550" y="511175"/>
            <a:ext cx="3687763" cy="2554288"/>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C0A1BDAD-02EB-4381-9CF6-9C7471B665D8}" type="slidenum">
              <a:rPr lang="ru-RU" smtClean="0"/>
              <a:pPr>
                <a:defRPr/>
              </a:pPr>
              <a:t>2</a:t>
            </a:fld>
            <a:endParaRPr lang="ru-RU"/>
          </a:p>
        </p:txBody>
      </p:sp>
    </p:spTree>
    <p:extLst>
      <p:ext uri="{BB962C8B-B14F-4D97-AF65-F5344CB8AC3E}">
        <p14:creationId xmlns:p14="http://schemas.microsoft.com/office/powerpoint/2010/main" val="11543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906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906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596611" y="5052550"/>
            <a:ext cx="6106761"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pPr>
              <a:defRPr/>
            </a:pPr>
            <a:fld id="{F8A14EE4-44C6-4C1A-9971-DAA57458F1D6}" type="datetime1">
              <a:rPr lang="ru-RU" smtClean="0"/>
              <a:pPr>
                <a:defRPr/>
              </a:pPr>
              <a:t>16.02.2022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A22D03BC-C1A8-49B0-951B-9395FC1D4BB6}" type="slidenum">
              <a:rPr lang="ru-RU" smtClean="0"/>
              <a:pPr>
                <a:defRPr/>
              </a:pPr>
              <a:t>‹#›</a:t>
            </a:fld>
            <a:endParaRPr lang="ru-RU" dirty="0"/>
          </a:p>
        </p:txBody>
      </p:sp>
      <p:sp>
        <p:nvSpPr>
          <p:cNvPr id="2" name="Title 1"/>
          <p:cNvSpPr>
            <a:spLocks noGrp="1"/>
          </p:cNvSpPr>
          <p:nvPr>
            <p:ph type="ctrTitle"/>
          </p:nvPr>
        </p:nvSpPr>
        <p:spPr>
          <a:xfrm>
            <a:off x="885715" y="3132290"/>
            <a:ext cx="7773297"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2063750" y="731519"/>
            <a:ext cx="69342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pPr>
              <a:defRPr/>
            </a:pPr>
            <a:fld id="{1A7D35C0-7A6B-4A29-9D78-836C7BFD6B6B}" type="datetime1">
              <a:rPr lang="ru-RU" smtClean="0"/>
              <a:pPr>
                <a:defRPr/>
              </a:pPr>
              <a:t>16.02.2022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4480DAF-AACA-4293-9F4C-AE2AC3D99B84}"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9904" y="376517"/>
            <a:ext cx="222885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601125" y="731519"/>
            <a:ext cx="5231728"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16CBF693-9E53-4493-B882-A6C23BF8085F}" type="datetime1">
              <a:rPr lang="ru-RU" smtClean="0"/>
              <a:pPr>
                <a:defRPr/>
              </a:pPr>
              <a:t>16.02.2022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7EE5F271-5AE6-40A3-811A-CAEB64CF054C}" type="slidenum">
              <a:rPr lang="ru-RU" smtClean="0"/>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495300" y="511175"/>
            <a:ext cx="8915400" cy="885826"/>
          </a:xfrm>
          <a:prstGeom prst="rect">
            <a:avLst/>
          </a:prstGeom>
        </p:spPr>
        <p:txBody>
          <a:bodyPr/>
          <a:lstStyle/>
          <a:p>
            <a:r>
              <a:rPr lang="en-US" dirty="0"/>
              <a:t>Образец заголовка</a:t>
            </a:r>
          </a:p>
        </p:txBody>
      </p:sp>
      <p:sp>
        <p:nvSpPr>
          <p:cNvPr id="9" name="Text Placeholder 8"/>
          <p:cNvSpPr>
            <a:spLocks noGrp="1"/>
          </p:cNvSpPr>
          <p:nvPr>
            <p:ph type="body" sz="quarter" idx="11"/>
          </p:nvPr>
        </p:nvSpPr>
        <p:spPr>
          <a:xfrm>
            <a:off x="495300" y="1473200"/>
            <a:ext cx="8915400" cy="4572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9"/>
          <p:cNvSpPr>
            <a:spLocks noGrp="1"/>
          </p:cNvSpPr>
          <p:nvPr>
            <p:ph type="sldNum" sz="quarter" idx="12"/>
          </p:nvPr>
        </p:nvSpPr>
        <p:spPr/>
        <p:txBody>
          <a:bodyPr/>
          <a:lstStyle>
            <a:lvl1pPr eaLnBrk="0" hangingPunct="0">
              <a:defRPr/>
            </a:lvl1pPr>
          </a:lstStyle>
          <a:p>
            <a:pPr>
              <a:defRPr/>
            </a:pPr>
            <a:fld id="{1800B912-584F-4038-9DE6-29C6F305995E}" type="slidenum">
              <a:rPr/>
              <a:pPr>
                <a:defRPr/>
              </a:pPr>
              <a:t>‹#›</a:t>
            </a:fld>
            <a:endParaRPr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906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2" name="Rectangle 11"/>
          <p:cNvSpPr/>
          <p:nvPr/>
        </p:nvSpPr>
        <p:spPr>
          <a:xfrm>
            <a:off x="0" y="0"/>
            <a:ext cx="9906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3" name="Rectangle 12"/>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4" name="Oval 13"/>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3" name="Subtitle 2"/>
          <p:cNvSpPr>
            <a:spLocks noGrp="1"/>
          </p:cNvSpPr>
          <p:nvPr>
            <p:ph type="subTitle" idx="1"/>
          </p:nvPr>
        </p:nvSpPr>
        <p:spPr>
          <a:xfrm>
            <a:off x="1596611" y="5052546"/>
            <a:ext cx="6106761"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ctrTitle"/>
          </p:nvPr>
        </p:nvSpPr>
        <p:spPr>
          <a:xfrm>
            <a:off x="885713" y="3132290"/>
            <a:ext cx="7773297" cy="1793167"/>
          </a:xfrm>
          <a:effectLst/>
        </p:spPr>
        <p:txBody>
          <a:bodyPr>
            <a:noAutofit/>
          </a:bodyPr>
          <a:lstStyle>
            <a:lvl1pPr marL="640080" indent="-457200" algn="l">
              <a:defRPr sz="5400"/>
            </a:lvl1pPr>
          </a:lstStyle>
          <a:p>
            <a:r>
              <a:rPr lang="ru-RU"/>
              <a:t>Образец заголовка</a:t>
            </a:r>
            <a:endParaRPr lang="en-US" dirty="0"/>
          </a:p>
        </p:txBody>
      </p:sp>
    </p:spTree>
    <p:extLst>
      <p:ext uri="{BB962C8B-B14F-4D97-AF65-F5344CB8AC3E}">
        <p14:creationId xmlns:p14="http://schemas.microsoft.com/office/powerpoint/2010/main" val="1847663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238250" y="731520"/>
            <a:ext cx="69342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3749507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906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8" name="Rectangle 7"/>
          <p:cNvSpPr/>
          <p:nvPr/>
        </p:nvSpPr>
        <p:spPr>
          <a:xfrm>
            <a:off x="0" y="0"/>
            <a:ext cx="9906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9" name="Rectangle 8"/>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0" name="Oval 9"/>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2" name="Title 1"/>
          <p:cNvSpPr>
            <a:spLocks noGrp="1"/>
          </p:cNvSpPr>
          <p:nvPr>
            <p:ph type="title"/>
          </p:nvPr>
        </p:nvSpPr>
        <p:spPr>
          <a:xfrm>
            <a:off x="2202628" y="2172648"/>
            <a:ext cx="6463888"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190975" y="4607511"/>
            <a:ext cx="6468035"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val="2216429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238249" y="731519"/>
            <a:ext cx="3625596"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5032248" y="731520"/>
            <a:ext cx="3625596"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extLst>
      <p:ext uri="{BB962C8B-B14F-4D97-AF65-F5344CB8AC3E}">
        <p14:creationId xmlns:p14="http://schemas.microsoft.com/office/powerpoint/2010/main" val="1849464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250" y="731520"/>
            <a:ext cx="3625596"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2818" y="1400327"/>
            <a:ext cx="3625596"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34577" y="731520"/>
            <a:ext cx="3625596"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5032110" y="1399032"/>
            <a:ext cx="3625596"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832423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val="511986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val="229867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31EACBC-8DFF-4A47-9F99-17303456052E}" type="datetime1">
              <a:rPr lang="ru-RU" smtClean="0"/>
              <a:pPr>
                <a:defRPr/>
              </a:pPr>
              <a:t>16.02.2022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403DC858-7868-4812-8218-A58CA4D7118D}" type="slidenum">
              <a:rPr lang="ru-RU" smtClean="0"/>
              <a:pPr>
                <a:defRPr/>
              </a:pPr>
              <a:t>‹#›</a:t>
            </a:fld>
            <a:endParaRPr lang="ru-RU" dirty="0"/>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238250" y="731520"/>
            <a:ext cx="69342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09020" y="2209801"/>
            <a:ext cx="3939092"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976309" y="731520"/>
            <a:ext cx="4351842"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65412" y="3497802"/>
            <a:ext cx="3671048"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val="4155547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906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9" name="Rectangle 8"/>
          <p:cNvSpPr/>
          <p:nvPr/>
        </p:nvSpPr>
        <p:spPr>
          <a:xfrm>
            <a:off x="0" y="0"/>
            <a:ext cx="9906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0" name="Rectangle 9"/>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1" name="Oval 10"/>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3" name="Picture Placeholder 2"/>
          <p:cNvSpPr>
            <a:spLocks noGrp="1"/>
          </p:cNvSpPr>
          <p:nvPr>
            <p:ph type="pic" idx="1"/>
          </p:nvPr>
        </p:nvSpPr>
        <p:spPr>
          <a:xfrm>
            <a:off x="4848106" y="1143000"/>
            <a:ext cx="44577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951044" y="1010486"/>
            <a:ext cx="4001957"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title"/>
          </p:nvPr>
        </p:nvSpPr>
        <p:spPr>
          <a:xfrm>
            <a:off x="787873" y="4464421"/>
            <a:ext cx="6915500" cy="1143000"/>
          </a:xfrm>
        </p:spPr>
        <p:txBody>
          <a:bodyPr anchor="b">
            <a:noAutofit/>
          </a:bodyPr>
          <a:lstStyle>
            <a:lvl1pPr algn="l">
              <a:defRPr sz="4600" b="1"/>
            </a:lvl1pPr>
          </a:lstStyle>
          <a:p>
            <a:r>
              <a:rPr lang="ru-RU"/>
              <a:t>Образец заголовка</a:t>
            </a:r>
            <a:endParaRPr lang="en-US" dirty="0"/>
          </a:p>
        </p:txBody>
      </p:sp>
    </p:spTree>
    <p:extLst>
      <p:ext uri="{BB962C8B-B14F-4D97-AF65-F5344CB8AC3E}">
        <p14:creationId xmlns:p14="http://schemas.microsoft.com/office/powerpoint/2010/main" val="3819515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2063750" y="731519"/>
            <a:ext cx="69342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val="4139960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9904" y="376517"/>
            <a:ext cx="222885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601123" y="731519"/>
            <a:ext cx="5231728"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E3762FF-AACD-49A8-A718-DE7C78E8FA88}" type="datetimeFigureOut">
              <a:rPr lang="ru-RU" smtClean="0">
                <a:solidFill>
                  <a:prstClr val="black">
                    <a:lumMod val="50000"/>
                    <a:lumOff val="50000"/>
                  </a:prstClr>
                </a:solidFill>
              </a:rPr>
              <a:pPr/>
              <a:t>16.02.2022</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8EEF65E7-776B-4B4B-B453-803EC97EB77F}"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val="2551197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906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906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02628" y="2172648"/>
            <a:ext cx="6463888"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190977" y="4607511"/>
            <a:ext cx="6468035"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a:defRPr/>
            </a:pPr>
            <a:fld id="{9F26408D-AD45-476E-AD26-C5D686A29487}" type="datetime1">
              <a:rPr lang="ru-RU" smtClean="0"/>
              <a:pPr>
                <a:defRPr/>
              </a:pPr>
              <a:t>16.02.2022</a:t>
            </a:fld>
            <a:endParaRPr lang="ru-RU" dirty="0"/>
          </a:p>
        </p:txBody>
      </p:sp>
      <p:sp>
        <p:nvSpPr>
          <p:cNvPr id="5" name="Footer Placeholder 4"/>
          <p:cNvSpPr>
            <a:spLocks noGrp="1"/>
          </p:cNvSpPr>
          <p:nvPr>
            <p:ph type="ftr" sz="quarter" idx="11"/>
          </p:nvPr>
        </p:nvSpPr>
        <p:spPr/>
        <p:txBody>
          <a:bodyPr/>
          <a:lstStyle/>
          <a:p>
            <a:pPr>
              <a:defRPr/>
            </a:pPr>
            <a:endParaRPr lang="ru-RU" dirty="0"/>
          </a:p>
        </p:txBody>
      </p:sp>
      <p:sp>
        <p:nvSpPr>
          <p:cNvPr id="6" name="Slide Number Placeholder 5"/>
          <p:cNvSpPr>
            <a:spLocks noGrp="1"/>
          </p:cNvSpPr>
          <p:nvPr>
            <p:ph type="sldNum" sz="quarter" idx="12"/>
          </p:nvPr>
        </p:nvSpPr>
        <p:spPr/>
        <p:txBody>
          <a:bodyPr/>
          <a:lstStyle/>
          <a:p>
            <a:pPr>
              <a:defRPr/>
            </a:pPr>
            <a:fld id="{FBA6A91C-E1A1-4D05-874B-7BEEE41E9B8A}"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532B45A5-8992-4536-A863-812110F638AC}" type="datetime1">
              <a:rPr lang="ru-RU" smtClean="0"/>
              <a:pPr>
                <a:defRPr/>
              </a:pPr>
              <a:t>16.02.2022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27094476-A090-4BC1-BB15-B938D66FCEAA}" type="slidenum">
              <a:rPr lang="ru-RU" smtClean="0"/>
              <a:pPr>
                <a:defRPr/>
              </a:pPr>
              <a:t>‹#›</a:t>
            </a:fld>
            <a:endParaRPr lang="ru-RU" dirty="0"/>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238249" y="731519"/>
            <a:ext cx="3625596"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5032248" y="731520"/>
            <a:ext cx="3625596"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250" y="731520"/>
            <a:ext cx="3625596"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2818" y="1400327"/>
            <a:ext cx="3625596"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34577" y="731520"/>
            <a:ext cx="3625596"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5032110" y="1399032"/>
            <a:ext cx="3625596"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fld id="{B0B4657A-4B16-4A33-9065-2193F8DA1ACB}" type="datetime1">
              <a:rPr lang="ru-RU" smtClean="0"/>
              <a:pPr>
                <a:defRPr/>
              </a:pPr>
              <a:t>16.02.2022</a:t>
            </a:fld>
            <a:endParaRPr lang="ru-RU" dirty="0"/>
          </a:p>
        </p:txBody>
      </p:sp>
      <p:sp>
        <p:nvSpPr>
          <p:cNvPr id="8" name="Footer Placeholder 7"/>
          <p:cNvSpPr>
            <a:spLocks noGrp="1"/>
          </p:cNvSpPr>
          <p:nvPr>
            <p:ph type="ftr" sz="quarter" idx="11"/>
          </p:nvPr>
        </p:nvSpPr>
        <p:spPr/>
        <p:txBody>
          <a:bodyPr/>
          <a:lstStyle/>
          <a:p>
            <a:pPr>
              <a:defRPr/>
            </a:pPr>
            <a:endParaRPr lang="ru-RU" dirty="0"/>
          </a:p>
        </p:txBody>
      </p:sp>
      <p:sp>
        <p:nvSpPr>
          <p:cNvPr id="9" name="Slide Number Placeholder 8"/>
          <p:cNvSpPr>
            <a:spLocks noGrp="1"/>
          </p:cNvSpPr>
          <p:nvPr>
            <p:ph type="sldNum" sz="quarter" idx="12"/>
          </p:nvPr>
        </p:nvSpPr>
        <p:spPr/>
        <p:txBody>
          <a:bodyPr/>
          <a:lstStyle/>
          <a:p>
            <a:pPr>
              <a:defRPr/>
            </a:pPr>
            <a:fld id="{A4E772D2-5708-418D-BC25-C7A2DFE93383}" type="slidenum">
              <a:rPr lang="ru-RU" smtClean="0"/>
              <a:pPr>
                <a:defRPr/>
              </a:pPr>
              <a:t>‹#›</a:t>
            </a:fld>
            <a:endParaRPr lang="ru-RU" dirty="0"/>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fld id="{2D703676-CCD8-439A-8462-9A57CD3AA7E5}" type="datetime1">
              <a:rPr lang="ru-RU" smtClean="0"/>
              <a:pPr>
                <a:defRPr/>
              </a:pPr>
              <a:t>16.02.2022</a:t>
            </a:fld>
            <a:endParaRPr lang="ru-RU" dirty="0"/>
          </a:p>
        </p:txBody>
      </p:sp>
      <p:sp>
        <p:nvSpPr>
          <p:cNvPr id="4" name="Footer Placeholder 3"/>
          <p:cNvSpPr>
            <a:spLocks noGrp="1"/>
          </p:cNvSpPr>
          <p:nvPr>
            <p:ph type="ftr" sz="quarter" idx="11"/>
          </p:nvPr>
        </p:nvSpPr>
        <p:spPr/>
        <p:txBody>
          <a:bodyPr/>
          <a:lstStyle/>
          <a:p>
            <a:pPr>
              <a:defRPr/>
            </a:pPr>
            <a:endParaRPr lang="ru-RU" dirty="0"/>
          </a:p>
        </p:txBody>
      </p:sp>
      <p:sp>
        <p:nvSpPr>
          <p:cNvPr id="5" name="Slide Number Placeholder 4"/>
          <p:cNvSpPr>
            <a:spLocks noGrp="1"/>
          </p:cNvSpPr>
          <p:nvPr>
            <p:ph type="sldNum" sz="quarter" idx="12"/>
          </p:nvPr>
        </p:nvSpPr>
        <p:spPr/>
        <p:txBody>
          <a:bodyPr/>
          <a:lstStyle/>
          <a:p>
            <a:pPr>
              <a:defRPr/>
            </a:pPr>
            <a:fld id="{FCBE64DF-1A79-4ABD-83D4-ED9F462EAA2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CE82B62-C57E-4029-BB54-B39FDDB379E3}" type="datetime1">
              <a:rPr lang="ru-RU" smtClean="0"/>
              <a:pPr>
                <a:defRPr/>
              </a:pPr>
              <a:t>16.02.2022</a:t>
            </a:fld>
            <a:endParaRPr lang="ru-RU" dirty="0"/>
          </a:p>
        </p:txBody>
      </p:sp>
      <p:sp>
        <p:nvSpPr>
          <p:cNvPr id="3" name="Footer Placeholder 2"/>
          <p:cNvSpPr>
            <a:spLocks noGrp="1"/>
          </p:cNvSpPr>
          <p:nvPr>
            <p:ph type="ftr" sz="quarter" idx="11"/>
          </p:nvPr>
        </p:nvSpPr>
        <p:spPr/>
        <p:txBody>
          <a:bodyPr/>
          <a:lstStyle/>
          <a:p>
            <a:pPr>
              <a:defRPr/>
            </a:pPr>
            <a:endParaRPr lang="ru-RU" dirty="0"/>
          </a:p>
        </p:txBody>
      </p:sp>
      <p:sp>
        <p:nvSpPr>
          <p:cNvPr id="4" name="Slide Number Placeholder 3"/>
          <p:cNvSpPr>
            <a:spLocks noGrp="1"/>
          </p:cNvSpPr>
          <p:nvPr>
            <p:ph type="sldNum" sz="quarter" idx="12"/>
          </p:nvPr>
        </p:nvSpPr>
        <p:spPr/>
        <p:txBody>
          <a:bodyPr/>
          <a:lstStyle/>
          <a:p>
            <a:pPr>
              <a:defRPr/>
            </a:pPr>
            <a:fld id="{DAD734D9-C5B5-4C35-9721-744DD0401DBD}"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09020" y="2209805"/>
            <a:ext cx="3939092"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976311" y="731520"/>
            <a:ext cx="4351842"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65412" y="3497802"/>
            <a:ext cx="3671048"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33767D14-1EEF-46EB-9F5D-45A1B6F764BD}" type="datetime1">
              <a:rPr lang="ru-RU" smtClean="0"/>
              <a:pPr>
                <a:defRPr/>
              </a:pPr>
              <a:t>16.02.2022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2D2ADB6F-BEF1-46D1-BB29-E8A9C4988FEB}"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906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906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906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848106" y="1143000"/>
            <a:ext cx="44577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951044" y="1010486"/>
            <a:ext cx="4001957"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F539C234-5580-4003-930C-3DE8576CB261}" type="datetime1">
              <a:rPr lang="ru-RU" smtClean="0"/>
              <a:pPr>
                <a:defRPr/>
              </a:pPr>
              <a:t>16.02.2022</a:t>
            </a:fld>
            <a:endParaRPr lang="ru-RU" dirty="0"/>
          </a:p>
        </p:txBody>
      </p:sp>
      <p:sp>
        <p:nvSpPr>
          <p:cNvPr id="6" name="Footer Placeholder 5"/>
          <p:cNvSpPr>
            <a:spLocks noGrp="1"/>
          </p:cNvSpPr>
          <p:nvPr>
            <p:ph type="ftr" sz="quarter" idx="11"/>
          </p:nvPr>
        </p:nvSpPr>
        <p:spPr/>
        <p:txBody>
          <a:bodyPr/>
          <a:lstStyle/>
          <a:p>
            <a:pPr>
              <a:defRPr/>
            </a:pPr>
            <a:endParaRPr lang="ru-RU" dirty="0"/>
          </a:p>
        </p:txBody>
      </p:sp>
      <p:sp>
        <p:nvSpPr>
          <p:cNvPr id="7" name="Slide Number Placeholder 6"/>
          <p:cNvSpPr>
            <a:spLocks noGrp="1"/>
          </p:cNvSpPr>
          <p:nvPr>
            <p:ph type="sldNum" sz="quarter" idx="12"/>
          </p:nvPr>
        </p:nvSpPr>
        <p:spPr/>
        <p:txBody>
          <a:bodyPr/>
          <a:lstStyle/>
          <a:p>
            <a:pPr>
              <a:defRPr/>
            </a:pPr>
            <a:fld id="{60C19A7A-503F-4AA7-88B0-D35ADDE54E4F}" type="slidenum">
              <a:rPr lang="ru-RU" smtClean="0"/>
              <a:pPr>
                <a:defRPr/>
              </a:pPr>
              <a:t>‹#›</a:t>
            </a:fld>
            <a:endParaRPr lang="ru-RU" dirty="0"/>
          </a:p>
        </p:txBody>
      </p:sp>
      <p:sp>
        <p:nvSpPr>
          <p:cNvPr id="2" name="Title 1"/>
          <p:cNvSpPr>
            <a:spLocks noGrp="1"/>
          </p:cNvSpPr>
          <p:nvPr>
            <p:ph type="title"/>
          </p:nvPr>
        </p:nvSpPr>
        <p:spPr>
          <a:xfrm>
            <a:off x="787873" y="4464421"/>
            <a:ext cx="6915500"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906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906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906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942730" y="4372168"/>
            <a:ext cx="7055220"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238250" y="732260"/>
            <a:ext cx="69342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86550" y="6172205"/>
            <a:ext cx="272415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29D80012-6467-4E55-99EA-72185DD5ADCF}" type="datetime1">
              <a:rPr lang="ru-RU" smtClean="0"/>
              <a:pPr>
                <a:defRPr/>
              </a:pPr>
              <a:t>16.02.2022</a:t>
            </a:fld>
            <a:endParaRPr lang="ru-RU" dirty="0"/>
          </a:p>
        </p:txBody>
      </p:sp>
      <p:sp>
        <p:nvSpPr>
          <p:cNvPr id="5" name="Footer Placeholder 4"/>
          <p:cNvSpPr>
            <a:spLocks noGrp="1"/>
          </p:cNvSpPr>
          <p:nvPr>
            <p:ph type="ftr" sz="quarter" idx="3"/>
          </p:nvPr>
        </p:nvSpPr>
        <p:spPr>
          <a:xfrm>
            <a:off x="495302" y="6172205"/>
            <a:ext cx="36322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dirty="0"/>
          </a:p>
        </p:txBody>
      </p:sp>
      <p:sp>
        <p:nvSpPr>
          <p:cNvPr id="6" name="Slide Number Placeholder 5"/>
          <p:cNvSpPr>
            <a:spLocks noGrp="1"/>
          </p:cNvSpPr>
          <p:nvPr>
            <p:ph type="sldNum" sz="quarter" idx="4"/>
          </p:nvPr>
        </p:nvSpPr>
        <p:spPr>
          <a:xfrm>
            <a:off x="4127500" y="6172205"/>
            <a:ext cx="19812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E5C89F1B-2C6E-4829-B2CF-528E16F5698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906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8" name="Rectangle 7"/>
          <p:cNvSpPr/>
          <p:nvPr/>
        </p:nvSpPr>
        <p:spPr>
          <a:xfrm>
            <a:off x="0" y="0"/>
            <a:ext cx="9906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9" name="Rectangle 8"/>
          <p:cNvSpPr/>
          <p:nvPr/>
        </p:nvSpPr>
        <p:spPr>
          <a:xfrm>
            <a:off x="0" y="3768304"/>
            <a:ext cx="9906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0" name="Oval 9"/>
          <p:cNvSpPr/>
          <p:nvPr/>
        </p:nvSpPr>
        <p:spPr>
          <a:xfrm>
            <a:off x="0" y="1600200"/>
            <a:ext cx="9906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2" name="Title Placeholder 1"/>
          <p:cNvSpPr>
            <a:spLocks noGrp="1"/>
          </p:cNvSpPr>
          <p:nvPr>
            <p:ph type="title"/>
          </p:nvPr>
        </p:nvSpPr>
        <p:spPr>
          <a:xfrm>
            <a:off x="1942730" y="4372168"/>
            <a:ext cx="7055220"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238250" y="732260"/>
            <a:ext cx="69342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86550" y="6172201"/>
            <a:ext cx="272415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fontAlgn="auto">
              <a:spcBef>
                <a:spcPts val="0"/>
              </a:spcBef>
              <a:spcAft>
                <a:spcPts val="0"/>
              </a:spcAft>
            </a:pPr>
            <a:fld id="{AE3762FF-AACD-49A8-A718-DE7C78E8FA88}" type="datetimeFigureOut">
              <a:rPr lang="ru-RU" smtClean="0">
                <a:solidFill>
                  <a:prstClr val="black">
                    <a:lumMod val="50000"/>
                    <a:lumOff val="50000"/>
                  </a:prstClr>
                </a:solidFill>
                <a:latin typeface="Trebuchet MS"/>
              </a:rPr>
              <a:pPr fontAlgn="auto">
                <a:spcBef>
                  <a:spcPts val="0"/>
                </a:spcBef>
                <a:spcAft>
                  <a:spcPts val="0"/>
                </a:spcAft>
              </a:pPr>
              <a:t>16.02.2022</a:t>
            </a:fld>
            <a:endParaRPr lang="ru-RU" dirty="0">
              <a:solidFill>
                <a:prstClr val="black">
                  <a:lumMod val="50000"/>
                  <a:lumOff val="50000"/>
                </a:prstClr>
              </a:solidFill>
              <a:latin typeface="Trebuchet MS"/>
            </a:endParaRPr>
          </a:p>
        </p:txBody>
      </p:sp>
      <p:sp>
        <p:nvSpPr>
          <p:cNvPr id="5" name="Footer Placeholder 4"/>
          <p:cNvSpPr>
            <a:spLocks noGrp="1"/>
          </p:cNvSpPr>
          <p:nvPr>
            <p:ph type="ftr" sz="quarter" idx="3"/>
          </p:nvPr>
        </p:nvSpPr>
        <p:spPr>
          <a:xfrm>
            <a:off x="495300" y="6172201"/>
            <a:ext cx="36322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fontAlgn="auto">
              <a:spcBef>
                <a:spcPts val="0"/>
              </a:spcBef>
              <a:spcAft>
                <a:spcPts val="0"/>
              </a:spcAft>
            </a:pPr>
            <a:endParaRPr lang="ru-RU" dirty="0">
              <a:solidFill>
                <a:prstClr val="black">
                  <a:lumMod val="50000"/>
                  <a:lumOff val="50000"/>
                </a:prstClr>
              </a:solidFill>
              <a:latin typeface="Trebuchet MS"/>
            </a:endParaRPr>
          </a:p>
        </p:txBody>
      </p:sp>
      <p:sp>
        <p:nvSpPr>
          <p:cNvPr id="6" name="Slide Number Placeholder 5"/>
          <p:cNvSpPr>
            <a:spLocks noGrp="1"/>
          </p:cNvSpPr>
          <p:nvPr>
            <p:ph type="sldNum" sz="quarter" idx="4"/>
          </p:nvPr>
        </p:nvSpPr>
        <p:spPr>
          <a:xfrm>
            <a:off x="4127500" y="6172201"/>
            <a:ext cx="19812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fontAlgn="auto">
              <a:spcBef>
                <a:spcPts val="0"/>
              </a:spcBef>
              <a:spcAft>
                <a:spcPts val="0"/>
              </a:spcAft>
            </a:pPr>
            <a:fld id="{8EEF65E7-776B-4B4B-B453-803EC97EB77F}" type="slidenum">
              <a:rPr lang="ru-RU" smtClean="0">
                <a:solidFill>
                  <a:prstClr val="black">
                    <a:lumMod val="50000"/>
                    <a:lumOff val="50000"/>
                  </a:prstClr>
                </a:solidFill>
                <a:latin typeface="Trebuchet MS"/>
              </a:rPr>
              <a:pPr fontAlgn="auto">
                <a:spcBef>
                  <a:spcPts val="0"/>
                </a:spcBef>
                <a:spcAft>
                  <a:spcPts val="0"/>
                </a:spcAft>
              </a:pPr>
              <a:t>‹#›</a:t>
            </a:fld>
            <a:endParaRPr lang="ru-RU" dirty="0">
              <a:solidFill>
                <a:prstClr val="black">
                  <a:lumMod val="50000"/>
                  <a:lumOff val="50000"/>
                </a:prstClr>
              </a:solidFill>
              <a:latin typeface="Trebuchet MS"/>
            </a:endParaRPr>
          </a:p>
        </p:txBody>
      </p:sp>
    </p:spTree>
    <p:extLst>
      <p:ext uri="{BB962C8B-B14F-4D97-AF65-F5344CB8AC3E}">
        <p14:creationId xmlns:p14="http://schemas.microsoft.com/office/powerpoint/2010/main" val="2200248476"/>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t="-4000" b="-4000"/>
          </a:stretch>
        </a:blipFill>
        <a:effectLst/>
      </p:bgPr>
    </p:bg>
    <p:spTree>
      <p:nvGrpSpPr>
        <p:cNvPr id="1" name=""/>
        <p:cNvGrpSpPr/>
        <p:nvPr/>
      </p:nvGrpSpPr>
      <p:grpSpPr>
        <a:xfrm>
          <a:off x="0" y="0"/>
          <a:ext cx="0" cy="0"/>
          <a:chOff x="0" y="0"/>
          <a:chExt cx="0" cy="0"/>
        </a:xfrm>
      </p:grpSpPr>
      <p:sp>
        <p:nvSpPr>
          <p:cNvPr id="5" name="AutoShape 4"/>
          <p:cNvSpPr>
            <a:spLocks noChangeArrowheads="1"/>
          </p:cNvSpPr>
          <p:nvPr/>
        </p:nvSpPr>
        <p:spPr bwMode="gray">
          <a:xfrm>
            <a:off x="5439784" y="4603894"/>
            <a:ext cx="4360863" cy="1439862"/>
          </a:xfrm>
          <a:prstGeom prst="roundRect">
            <a:avLst>
              <a:gd name="adj" fmla="val 50000"/>
            </a:avLst>
          </a:prstGeom>
          <a:noFill/>
          <a:ln>
            <a:noFill/>
          </a:ln>
          <a:effectLst>
            <a:outerShdw dist="45791" dir="3378596" algn="ctr" rotWithShape="0">
              <a:srgbClr val="C0C0C0">
                <a:alpha val="50000"/>
              </a:srgbClr>
            </a:outerShdw>
          </a:effectLst>
        </p:spPr>
        <p:txBody>
          <a:bodyPr wrap="none" anchor="ctr"/>
          <a:lstStyle/>
          <a:p>
            <a:pPr algn="r" eaLnBrk="0" hangingPunct="0"/>
            <a:r>
              <a:rPr lang="ru-RU" b="1" dirty="0" smtClean="0">
                <a:solidFill>
                  <a:srgbClr val="002060"/>
                </a:solidFill>
                <a:effectLst>
                  <a:outerShdw blurRad="38100" dist="38100" dir="2700000" algn="tl">
                    <a:srgbClr val="C0C0C0"/>
                  </a:outerShdw>
                </a:effectLst>
                <a:latin typeface="Times New Roman" pitchFamily="18" charset="0"/>
                <a:cs typeface="Times New Roman" pitchFamily="18" charset="0"/>
              </a:rPr>
              <a:t>«Материалы ЕДИ, февраль 2022 г.»</a:t>
            </a:r>
          </a:p>
          <a:p>
            <a:pPr algn="r" eaLnBrk="0" hangingPunct="0"/>
            <a:r>
              <a:rPr lang="ru-RU" b="1" dirty="0" smtClean="0">
                <a:solidFill>
                  <a:srgbClr val="002060"/>
                </a:solidFill>
                <a:effectLst>
                  <a:outerShdw blurRad="38100" dist="38100" dir="2700000" algn="tl">
                    <a:srgbClr val="C0C0C0"/>
                  </a:outerShdw>
                </a:effectLst>
                <a:latin typeface="Times New Roman" pitchFamily="18" charset="0"/>
                <a:cs typeface="Times New Roman" pitchFamily="18" charset="0"/>
              </a:rPr>
              <a:t>Подготовлено </a:t>
            </a:r>
            <a:r>
              <a:rPr lang="ru-RU" b="1" dirty="0" smtClean="0">
                <a:solidFill>
                  <a:srgbClr val="002060"/>
                </a:solidFill>
                <a:effectLst>
                  <a:outerShdw blurRad="38100" dist="38100" dir="2700000" algn="tl">
                    <a:srgbClr val="C0C0C0"/>
                  </a:outerShdw>
                </a:effectLst>
                <a:latin typeface="Times New Roman" pitchFamily="18" charset="0"/>
                <a:cs typeface="Times New Roman" pitchFamily="18" charset="0"/>
              </a:rPr>
              <a:t>Кравец </a:t>
            </a:r>
            <a:r>
              <a:rPr lang="ru-RU" b="1" dirty="0">
                <a:solidFill>
                  <a:srgbClr val="002060"/>
                </a:solidFill>
                <a:effectLst>
                  <a:outerShdw blurRad="38100" dist="38100" dir="2700000" algn="tl">
                    <a:srgbClr val="C0C0C0"/>
                  </a:outerShdw>
                </a:effectLst>
                <a:latin typeface="Times New Roman" pitchFamily="18" charset="0"/>
                <a:cs typeface="Times New Roman" pitchFamily="18" charset="0"/>
              </a:rPr>
              <a:t>М.Н</a:t>
            </a:r>
            <a:r>
              <a:rPr lang="ru-RU" b="1" dirty="0" smtClean="0">
                <a:solidFill>
                  <a:srgbClr val="002060"/>
                </a:solidFill>
                <a:effectLst>
                  <a:outerShdw blurRad="38100" dist="38100" dir="2700000" algn="tl">
                    <a:srgbClr val="C0C0C0"/>
                  </a:outerShdw>
                </a:effectLst>
                <a:latin typeface="Times New Roman" pitchFamily="18" charset="0"/>
                <a:cs typeface="Times New Roman" pitchFamily="18" charset="0"/>
              </a:rPr>
              <a:t>., заведующим </a:t>
            </a:r>
          </a:p>
          <a:p>
            <a:pPr algn="r" eaLnBrk="0" hangingPunct="0"/>
            <a:r>
              <a:rPr lang="ru-RU" b="1" dirty="0" smtClean="0">
                <a:solidFill>
                  <a:srgbClr val="002060"/>
                </a:solidFill>
                <a:effectLst>
                  <a:outerShdw blurRad="38100" dist="38100" dir="2700000" algn="tl">
                    <a:srgbClr val="C0C0C0"/>
                  </a:outerShdw>
                </a:effectLst>
                <a:latin typeface="Times New Roman" pitchFamily="18" charset="0"/>
                <a:cs typeface="Times New Roman" pitchFamily="18" charset="0"/>
              </a:rPr>
              <a:t>здравпунктом</a:t>
            </a:r>
            <a:r>
              <a:rPr lang="ru-RU" b="1" dirty="0" smtClean="0">
                <a:solidFill>
                  <a:srgbClr val="002060"/>
                </a:solidFill>
                <a:effectLst>
                  <a:outerShdw blurRad="38100" dist="38100" dir="2700000" algn="tl">
                    <a:srgbClr val="C0C0C0"/>
                  </a:outerShdw>
                </a:effectLst>
                <a:latin typeface="Times New Roman" pitchFamily="18" charset="0"/>
                <a:cs typeface="Times New Roman" pitchFamily="18" charset="0"/>
              </a:rPr>
              <a:t> УО «Гродненский государственный </a:t>
            </a:r>
          </a:p>
          <a:p>
            <a:pPr algn="r" eaLnBrk="0" hangingPunct="0"/>
            <a:r>
              <a:rPr lang="ru-RU" b="1" dirty="0" smtClean="0">
                <a:solidFill>
                  <a:srgbClr val="002060"/>
                </a:solidFill>
                <a:effectLst>
                  <a:outerShdw blurRad="38100" dist="38100" dir="2700000" algn="tl">
                    <a:srgbClr val="C0C0C0"/>
                  </a:outerShdw>
                </a:effectLst>
                <a:latin typeface="Times New Roman" pitchFamily="18" charset="0"/>
                <a:cs typeface="Times New Roman" pitchFamily="18" charset="0"/>
              </a:rPr>
              <a:t>университет имени Янки Купалы»</a:t>
            </a:r>
            <a:endParaRPr lang="ru-RU" b="1" dirty="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4" name="AutoShape 4"/>
          <p:cNvSpPr>
            <a:spLocks noChangeArrowheads="1"/>
          </p:cNvSpPr>
          <p:nvPr/>
        </p:nvSpPr>
        <p:spPr bwMode="gray">
          <a:xfrm>
            <a:off x="395785" y="951056"/>
            <a:ext cx="9322889" cy="2802078"/>
          </a:xfrm>
          <a:prstGeom prst="roundRect">
            <a:avLst>
              <a:gd name="adj" fmla="val 50000"/>
            </a:avLst>
          </a:prstGeom>
          <a:noFill/>
          <a:ln>
            <a:noFill/>
          </a:ln>
          <a:effectLst>
            <a:outerShdw blurRad="50800" dist="38100" dir="2700000" algn="tl" rotWithShape="0">
              <a:prstClr val="black">
                <a:alpha val="40000"/>
              </a:prstClr>
            </a:outerShdw>
          </a:effectLst>
        </p:spPr>
        <p:txBody>
          <a:bodyPr wrap="none" anchor="ctr"/>
          <a:lstStyle/>
          <a:p>
            <a:pPr algn="ctr">
              <a:lnSpc>
                <a:spcPct val="80000"/>
              </a:lnSpc>
              <a:defRPr/>
            </a:pPr>
            <a:endParaRPr lang="ru-RU" sz="4000" b="1" dirty="0">
              <a:solidFill>
                <a:srgbClr val="0033CC"/>
              </a:solidFill>
              <a:latin typeface="Times New Roman"/>
              <a:ea typeface="Calibri"/>
            </a:endParaRPr>
          </a:p>
        </p:txBody>
      </p:sp>
      <p:sp>
        <p:nvSpPr>
          <p:cNvPr id="2" name="Заголовок 1">
            <a:extLst>
              <a:ext uri="{FF2B5EF4-FFF2-40B4-BE49-F238E27FC236}">
                <a16:creationId xmlns:a16="http://schemas.microsoft.com/office/drawing/2014/main" xmlns="" id="{759B06AE-24BB-4FEE-AE36-825D5BD4DE9D}"/>
              </a:ext>
            </a:extLst>
          </p:cNvPr>
          <p:cNvSpPr>
            <a:spLocks noGrp="1"/>
          </p:cNvSpPr>
          <p:nvPr>
            <p:ph type="ctrTitle"/>
          </p:nvPr>
        </p:nvSpPr>
        <p:spPr>
          <a:xfrm>
            <a:off x="2745688" y="685800"/>
            <a:ext cx="7773297" cy="3772623"/>
          </a:xfrm>
        </p:spPr>
        <p:txBody>
          <a:bodyPr/>
          <a:lstStyle/>
          <a:p>
            <a:r>
              <a:rPr lang="ru-RU" sz="4400" dirty="0"/>
              <a:t>Социально-значимые заболевания: профилактика и последствия</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lstStyle/>
          <a:p>
            <a:endParaRPr lang="ru-RU"/>
          </a:p>
        </p:txBody>
      </p:sp>
      <p:sp>
        <p:nvSpPr>
          <p:cNvPr id="4" name="Объект 3"/>
          <p:cNvSpPr>
            <a:spLocks noGrp="1"/>
          </p:cNvSpPr>
          <p:nvPr>
            <p:ph sz="quarter" idx="14"/>
          </p:nvPr>
        </p:nvSpPr>
        <p:spPr/>
        <p:txBody>
          <a:bodyPr/>
          <a:lstStyle/>
          <a:p>
            <a:endParaRPr lang="ru-RU"/>
          </a:p>
        </p:txBody>
      </p:sp>
      <p:pic>
        <p:nvPicPr>
          <p:cNvPr id="8194" name="Picture 2" descr="C:\Users\chernyvskay_mn\Downloads\IMG-da84bd8385f231f20246948b9c2e4263-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2805"/>
            <a:ext cx="9144000" cy="6372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00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6CB0525-828E-42FE-8E42-44C567781099}"/>
              </a:ext>
            </a:extLst>
          </p:cNvPr>
          <p:cNvSpPr txBox="1"/>
          <p:nvPr/>
        </p:nvSpPr>
        <p:spPr>
          <a:xfrm>
            <a:off x="384464" y="249382"/>
            <a:ext cx="9144000" cy="6854953"/>
          </a:xfrm>
          <a:prstGeom prst="rect">
            <a:avLst/>
          </a:prstGeom>
          <a:noFill/>
        </p:spPr>
        <p:txBody>
          <a:bodyPr wrap="square">
            <a:spAutoFit/>
          </a:bodyPr>
          <a:lstStyle/>
          <a:p>
            <a:pPr algn="ctr">
              <a:lnSpc>
                <a:spcPct val="107000"/>
              </a:lnSpc>
              <a:spcAft>
                <a:spcPts val="800"/>
              </a:spcAf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Злокачественные новообразования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600" dirty="0">
                <a:effectLst/>
                <a:latin typeface="Times New Roman" panose="02020603050405020304" pitchFamily="18" charset="0"/>
                <a:ea typeface="Calibri" panose="020F0502020204030204" pitchFamily="34" charset="0"/>
              </a:rPr>
              <a:t>	Заболеваемость раком во всем мире неуклонно растет. Такая ситуация обусловлена, в первую очередь, ухудшением окружающей среды и образа жизни людей. Сегодня самыми распространенными видами рака медики называют рак легкого, рак желудка и рак молочной железы. Социальная значимость злокачественных новообразований заключается в том, что зачастую диагноз "рак" для людей звучит как приговор. Однако, нужно понимать, что рак — это излечимое заболевание. На начальных стадиях заболевания рак излечивается в большинстве случаев, и поэтому общество должно осознать чрезвычайную важность ранней диагностики. Опасность рака в том, что длительное время он протекает бессимптомно. Многие люди обращаются за помощью к специалистам лишь тогда, когда начинают испытывать физическое недомогание, а происходит это лишь на последних стадиях заболевания. Следует помнить, что слишком позднее установление диагноза существенно снижает эффективность лечения.</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800"/>
              </a:spcAf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К профилактике рака относят:</a:t>
            </a:r>
            <a:endParaRPr lang="ru-RU"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отказ от вредных привычек ( курение повышает риск развития рака легкого в 10–20 раз, оно способствует развитию лейкоза, рака ротовой и носовой полости, поджелудочной железы, печени, желудка, шейки матки, почек, толстой кишки и мочевого пузыря),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избегать длительного пребывания на солнце (ультрафиолетовое излучение приводит к генетическим мутациям и влияет на иммунную систему, подавляя её способность противостоять новым раковым клеткам),</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поддерживать нормальный вес (у людей с ожирением чаще развивается рак молочной железы, простаты, лёгкого, толстой кишки, поджелудочной железы, эндометрия, пищевода и почек), регулярные физические нагрузки,</a:t>
            </a:r>
            <a:r>
              <a:rPr lang="ru-RU" sz="1600" dirty="0">
                <a:latin typeface="Calibri" panose="020F0502020204030204" pitchFamily="34" charset="0"/>
                <a:ea typeface="Calibri" panose="020F0502020204030204" pitchFamily="34" charset="0"/>
                <a:cs typeface="Times New Roman" panose="02020603050405020304" pitchFamily="18" charset="0"/>
              </a:rPr>
              <a:t> </a:t>
            </a: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защита от вирусных заболеваний, передающихся парентеральным и половым путем( вирусных гепатитов, вируса папилломы человека, вирус герпеса).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43412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10C4D16-3C87-4A80-A409-8D8FB1191CB2}"/>
              </a:ext>
            </a:extLst>
          </p:cNvPr>
          <p:cNvSpPr txBox="1"/>
          <p:nvPr/>
        </p:nvSpPr>
        <p:spPr>
          <a:xfrm>
            <a:off x="415635" y="259773"/>
            <a:ext cx="9123219" cy="6426759"/>
          </a:xfrm>
          <a:prstGeom prst="rect">
            <a:avLst/>
          </a:prstGeom>
          <a:noFill/>
        </p:spPr>
        <p:txBody>
          <a:bodyPr wrap="square">
            <a:spAutoFit/>
          </a:bodyPr>
          <a:lstStyle/>
          <a:p>
            <a:pPr algn="ctr">
              <a:lnSpc>
                <a:spcPct val="107000"/>
              </a:lnSpc>
              <a:spcAft>
                <a:spcPts val="80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Сахарный диабет</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Это заболевание эндокринной системы, обусловленное абсолютной или относительной недостаточностью в организме гормона поджелудочной железы - инсулина и проявляющееся нарушениями углеводного, жирового и белкового обмена. Сахарный диабет относится к числу часто встречающихся заболеваний. Каждые 10-15 лет общее число больных удваивается.</a:t>
            </a: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Сахарный диабет опасен своими осложнениями: </a:t>
            </a: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ретинопатия (поражения сетчатки глаза при нарушенной микроциркуляции), ведущие к снижению зрения и слепоте, нефропатия (повреждение почек вплоть до развития хронической почечной недостаточности и отказа почек),</a:t>
            </a: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нейропатии (повреждение нервной системы, сопровождающееся болями в конечностях, нарушением температурной и болевой чувствительности),</a:t>
            </a: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атеросклероз и сужение просвета кровеносных сосудов (инсульт, инфаркт, синдром диабетической стопы (приводит к ампутации нижних конечностей). </a:t>
            </a: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Именно осложнения диабета ведут к инвалидизации, снижению качества и продолжительности жизни.</a:t>
            </a: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Профилактика сахарного диабета: контроль массы тела, сбалансированное питание, ограничение психоэмоциональных нагрузок, контроль уровня глюкозы крови при наличии среди близких родственников больных сахарным диабетом. </a:t>
            </a:r>
          </a:p>
        </p:txBody>
      </p:sp>
    </p:spTree>
    <p:extLst>
      <p:ext uri="{BB962C8B-B14F-4D97-AF65-F5344CB8AC3E}">
        <p14:creationId xmlns:p14="http://schemas.microsoft.com/office/powerpoint/2010/main" val="1046242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2686F6F-5B05-4A2C-8E8D-19DF09AA1C3B}"/>
              </a:ext>
            </a:extLst>
          </p:cNvPr>
          <p:cNvSpPr txBox="1"/>
          <p:nvPr/>
        </p:nvSpPr>
        <p:spPr>
          <a:xfrm>
            <a:off x="124691" y="228600"/>
            <a:ext cx="9570027" cy="6329938"/>
          </a:xfrm>
          <a:prstGeom prst="rect">
            <a:avLst/>
          </a:prstGeom>
          <a:noFill/>
        </p:spPr>
        <p:txBody>
          <a:bodyPr wrap="square">
            <a:spAutoFit/>
          </a:bodyPr>
          <a:lstStyle/>
          <a:p>
            <a:pPr algn="just">
              <a:lnSpc>
                <a:spcPct val="107000"/>
              </a:lnSpc>
              <a:spcAft>
                <a:spcPts val="80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Болезни, характеризующиеся повышенным кровяным давлением.</a:t>
            </a: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dirty="0">
                <a:effectLst/>
                <a:latin typeface="Times New Roman" panose="02020603050405020304" pitchFamily="18" charset="0"/>
                <a:ea typeface="Calibri" panose="020F0502020204030204" pitchFamily="34" charset="0"/>
                <a:cs typeface="Times New Roman" panose="02020603050405020304" pitchFamily="18" charset="0"/>
              </a:rPr>
              <a:t>По данным Всемирной организации здравоохранения, сердечно-сосудистые заболевания являются основной причиной смертности во всем мире — на их долю приходится более половины всех случаев. Опасность артериальной гипертензии заключается в том, что она зачастую протекает незаметно для человека. Нередко симптомы гипертензии человек списывает на простую усталость, не находя в них повода обратиться к врачу. Однако частые головные боли, головокружения, шум в ушах, снижение работоспособности, отеки конечностей могут являться симптомами повышения артериального давления.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Повышенное артериальное давление способствует развитию: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инсульта, инфаркта миокарда, аритмий. почечной недостаточности,</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a:effectLst/>
                <a:latin typeface="Times New Roman" panose="02020603050405020304" pitchFamily="18" charset="0"/>
                <a:ea typeface="Calibri" panose="020F0502020204030204" pitchFamily="34" charset="0"/>
                <a:cs typeface="Times New Roman" panose="02020603050405020304" pitchFamily="18" charset="0"/>
              </a:rPr>
              <a:t>поражения сосудов глазного дна с последующим снижением остроты зрения,</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a:effectLst/>
                <a:latin typeface="Times New Roman" panose="02020603050405020304" pitchFamily="18" charset="0"/>
                <a:ea typeface="Calibri" panose="020F0502020204030204" pitchFamily="34" charset="0"/>
                <a:cs typeface="Times New Roman" panose="02020603050405020304" pitchFamily="18" charset="0"/>
              </a:rPr>
              <a:t>заболеваний нервной системы (болезнь Альцгеймера, деменция).</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Профилактические мероприятия:</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отказ от вредных привычек (курение, злоупотребление алкоголем),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регулярные физические нагрузки,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контроль массы тела,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ограничение употребления поваренной соли до 5 граммов в сутки,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режим дня(ночной сон 7-8 часов).</a:t>
            </a:r>
            <a:endParaRPr lang="ru-RU" dirty="0"/>
          </a:p>
        </p:txBody>
      </p:sp>
    </p:spTree>
    <p:extLst>
      <p:ext uri="{BB962C8B-B14F-4D97-AF65-F5344CB8AC3E}">
        <p14:creationId xmlns:p14="http://schemas.microsoft.com/office/powerpoint/2010/main" val="2105498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314327" y="3789363"/>
            <a:ext cx="9102725" cy="2170112"/>
          </a:xfrm>
          <a:prstGeom prst="rect">
            <a:avLst/>
          </a:prstGeom>
          <a:noFill/>
          <a:ln>
            <a:noFill/>
          </a:ln>
          <a:effectLst>
            <a:outerShdw dist="35921" dir="2700000" algn="ctr" rotWithShape="0">
              <a:srgbClr val="FFFF00"/>
            </a:outerShdw>
          </a:effectLst>
        </p:spPr>
        <p:txBody>
          <a:bodyPr>
            <a:spAutoFit/>
          </a:bodyPr>
          <a:lstStyle/>
          <a:p>
            <a:pPr algn="r">
              <a:lnSpc>
                <a:spcPct val="90000"/>
              </a:lnSpc>
              <a:spcBef>
                <a:spcPts val="0"/>
              </a:spcBef>
              <a:defRPr/>
            </a:pPr>
            <a:r>
              <a:rPr lang="ru-RU" sz="7500" b="1" dirty="0">
                <a:solidFill>
                  <a:srgbClr val="3333FF"/>
                </a:solidFill>
                <a:effectLst>
                  <a:outerShdw blurRad="38100" dist="38100" dir="2700000" algn="tl">
                    <a:srgbClr val="C0C0C0"/>
                  </a:outerShdw>
                </a:effectLst>
                <a:latin typeface="Calibri"/>
              </a:rPr>
              <a:t>Спасибо за внимание!</a:t>
            </a:r>
          </a:p>
        </p:txBody>
      </p:sp>
      <p:sp>
        <p:nvSpPr>
          <p:cNvPr id="2" name="Номер слайда 1"/>
          <p:cNvSpPr>
            <a:spLocks noGrp="1"/>
          </p:cNvSpPr>
          <p:nvPr>
            <p:ph type="sldNum" sz="quarter" idx="12"/>
          </p:nvPr>
        </p:nvSpPr>
        <p:spPr/>
        <p:txBody>
          <a:bodyPr/>
          <a:lstStyle/>
          <a:p>
            <a:pPr>
              <a:defRPr/>
            </a:pPr>
            <a:fld id="{9F33CDFE-8C31-46DB-B31C-8AC309A1EB6C}" type="slidenum">
              <a:rPr lang="ru-RU" smtClean="0"/>
              <a:pPr>
                <a:defRPr/>
              </a:pPr>
              <a:t>14</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7186" y="336951"/>
            <a:ext cx="8915400" cy="891348"/>
          </a:xfrm>
        </p:spPr>
        <p:txBody>
          <a:bodyPr/>
          <a:lstStyle/>
          <a:p>
            <a:pPr marL="0" indent="0">
              <a:buNone/>
            </a:pPr>
            <a:r>
              <a:rPr lang="ru-RU" sz="2800" b="1" dirty="0">
                <a:solidFill>
                  <a:srgbClr val="3333FF"/>
                </a:solidFill>
                <a:latin typeface="Times New Roman" pitchFamily="18" charset="0"/>
                <a:cs typeface="Times New Roman" pitchFamily="18" charset="0"/>
              </a:rPr>
              <a:t>Социально-значимые заболевания</a:t>
            </a:r>
          </a:p>
        </p:txBody>
      </p:sp>
      <p:sp>
        <p:nvSpPr>
          <p:cNvPr id="4" name="Объект 3"/>
          <p:cNvSpPr>
            <a:spLocks noGrp="1"/>
          </p:cNvSpPr>
          <p:nvPr>
            <p:ph sz="quarter" idx="13"/>
          </p:nvPr>
        </p:nvSpPr>
        <p:spPr>
          <a:xfrm>
            <a:off x="0" y="1228299"/>
            <a:ext cx="9335069" cy="5011829"/>
          </a:xfrm>
        </p:spPr>
        <p:txBody>
          <a:bodyPr>
            <a:normAutofit/>
          </a:bodyPr>
          <a:lstStyle/>
          <a:p>
            <a:pPr marL="1783080" lvl="6" indent="0" algn="just">
              <a:spcBef>
                <a:spcPts val="0"/>
              </a:spcBef>
              <a:buClr>
                <a:srgbClr val="333399"/>
              </a:buClr>
              <a:buNone/>
            </a:pPr>
            <a:r>
              <a:rPr lang="ru-RU" sz="2400" i="1" dirty="0">
                <a:latin typeface="Times New Roman" pitchFamily="18" charset="0"/>
                <a:cs typeface="Times New Roman" pitchFamily="18" charset="0"/>
              </a:rPr>
              <a:t> </a:t>
            </a:r>
            <a:r>
              <a:rPr lang="ru-RU" sz="2800" i="1" dirty="0">
                <a:latin typeface="Times New Roman" pitchFamily="18" charset="0"/>
                <a:cs typeface="Times New Roman" pitchFamily="18" charset="0"/>
              </a:rPr>
              <a:t>Заболевания данной группы представляют значительную угрозу здоровью населения, наносят колоссальный ущерб для общества, связанный с временной потерей  трудоспособности и  стойкой утратой трудоспособности(инвалидностью), необходимостью существенных затрат на профилактику, лечение и реабилитацию. Данные заболевания занимают лидирующие позиции в структуре смертности населения, а также ведут к преждевременной смертности.</a:t>
            </a:r>
          </a:p>
        </p:txBody>
      </p:sp>
    </p:spTree>
    <p:extLst>
      <p:ext uri="{BB962C8B-B14F-4D97-AF65-F5344CB8AC3E}">
        <p14:creationId xmlns:p14="http://schemas.microsoft.com/office/powerpoint/2010/main" val="170349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403DC858-7868-4812-8218-A58CA4D7118D}" type="slidenum">
              <a:rPr lang="ru-RU" smtClean="0"/>
              <a:pPr>
                <a:defRPr/>
              </a:pPr>
              <a:t>3</a:t>
            </a:fld>
            <a:endParaRPr lang="ru-RU" dirty="0"/>
          </a:p>
        </p:txBody>
      </p:sp>
      <p:sp>
        <p:nvSpPr>
          <p:cNvPr id="5" name="Объект 4"/>
          <p:cNvSpPr>
            <a:spLocks noGrp="1"/>
          </p:cNvSpPr>
          <p:nvPr>
            <p:ph sz="quarter" idx="13"/>
          </p:nvPr>
        </p:nvSpPr>
        <p:spPr>
          <a:xfrm>
            <a:off x="-2036618" y="310279"/>
            <a:ext cx="11833425" cy="2960575"/>
          </a:xfrm>
        </p:spPr>
        <p:txBody>
          <a:bodyPr>
            <a:noAutofit/>
          </a:bodyPr>
          <a:lstStyle/>
          <a:p>
            <a:pPr marL="2404872" lvl="8" indent="0" algn="just">
              <a:buNone/>
            </a:pPr>
            <a:r>
              <a:rPr lang="ru-RU"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800" i="1" dirty="0">
                <a:effectLst/>
                <a:latin typeface="Times New Roman" panose="02020603050405020304" pitchFamily="18" charset="0"/>
                <a:ea typeface="Calibri" panose="020F0502020204030204" pitchFamily="34" charset="0"/>
                <a:cs typeface="Times New Roman" panose="02020603050405020304" pitchFamily="18" charset="0"/>
              </a:rPr>
              <a:t>Статистические данные свидетельствуют о том, что социально значимые заболевания получили большое распространение среди подростков. Молодежь является наиболее уязвимой группой населения, которая быстро вовлекается в эпидемический процесс. Причинами роста социально значимых заболеваний среди молодежи считают социальную дезадаптацию, низкий уровень гигиенических знаний, раннее начало половой жизни. Основные признаки, вкладываемые в понятие социально-значимого заболевания - это массовость заболевания, то есть высокий процент распространения заболевания среди населения, в том числе наличие значительного процента «скрытых» больных в социуме, высокие темпы ежегодного прироста количества больных. </a:t>
            </a:r>
            <a:endParaRPr lang="ru-RU"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386301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1"/>
          </p:nvPr>
        </p:nvSpPr>
        <p:spPr>
          <a:xfrm>
            <a:off x="370609" y="509156"/>
            <a:ext cx="8915400" cy="5476008"/>
          </a:xfrm>
        </p:spPr>
        <p:txBody>
          <a:bodyPr>
            <a:normAutofit fontScale="92500" lnSpcReduction="20000"/>
          </a:bodyPr>
          <a:lstStyle/>
          <a:p>
            <a:pPr algn="just">
              <a:lnSpc>
                <a:spcPct val="107000"/>
              </a:lnSpc>
              <a:spcAft>
                <a:spcPts val="800"/>
              </a:spcAft>
            </a:pPr>
            <a:r>
              <a:rPr lang="ru-RU" sz="3000" i="1" dirty="0">
                <a:effectLst/>
                <a:latin typeface="Times New Roman" panose="02020603050405020304" pitchFamily="18" charset="0"/>
                <a:ea typeface="Calibri" panose="020F0502020204030204" pitchFamily="34" charset="0"/>
                <a:cs typeface="Times New Roman" panose="02020603050405020304" pitchFamily="18" charset="0"/>
              </a:rPr>
              <a:t>Кроме того, заболевания, относящиеся к данной категории, не только разрушают здоровье и организм человека, но и несут за собой отрицательные социальные последствия: потеря семьи, друзей, работы, средств существования и др.</a:t>
            </a:r>
            <a:endParaRPr lang="ru-RU" sz="30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3000" i="1" dirty="0">
                <a:effectLst/>
                <a:latin typeface="Times New Roman" panose="02020603050405020304" pitchFamily="18" charset="0"/>
                <a:ea typeface="Calibri" panose="020F0502020204030204" pitchFamily="34" charset="0"/>
                <a:cs typeface="Times New Roman" panose="02020603050405020304" pitchFamily="18" charset="0"/>
              </a:rPr>
              <a:t> Характерная черта таких заболеваний заключается в том, что они уносят в основной массе жизни молодежи, людей трудоспособного возраста. Важной особенностью социально значимых заболеваний является то, что если знать, как не заболеть и соблюдать определенные правила, то болезнь можно предотвратить или купировать на ранней стадии заболевания.</a:t>
            </a:r>
            <a:endParaRPr lang="ru-RU" sz="3000" i="1" dirty="0">
              <a:effectLst/>
              <a:latin typeface="Calibri" panose="020F0502020204030204" pitchFamily="34" charset="0"/>
              <a:ea typeface="Calibri" panose="020F0502020204030204" pitchFamily="34" charset="0"/>
              <a:cs typeface="Times New Roman" panose="02020603050405020304" pitchFamily="18" charset="0"/>
            </a:endParaRPr>
          </a:p>
          <a:p>
            <a:pPr>
              <a:buBlip>
                <a:blip r:embed="rId2"/>
              </a:buBlip>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endParaRPr lang="ru-RU" dirty="0"/>
          </a:p>
        </p:txBody>
      </p:sp>
    </p:spTree>
    <p:extLst>
      <p:ext uri="{BB962C8B-B14F-4D97-AF65-F5344CB8AC3E}">
        <p14:creationId xmlns:p14="http://schemas.microsoft.com/office/powerpoint/2010/main" val="15780283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6B4D336-7E97-4B22-891E-81C3AC3CA524}"/>
              </a:ext>
            </a:extLst>
          </p:cNvPr>
          <p:cNvSpPr>
            <a:spLocks noGrp="1"/>
          </p:cNvSpPr>
          <p:nvPr>
            <p:ph type="title"/>
          </p:nvPr>
        </p:nvSpPr>
        <p:spPr/>
        <p:txBody>
          <a:bodyPr/>
          <a:lstStyle/>
          <a:p>
            <a:pPr marL="0" indent="0">
              <a:buNone/>
            </a:pPr>
            <a:r>
              <a:rPr lang="ru-RU" dirty="0"/>
              <a:t> В данный перечень вошли: </a:t>
            </a:r>
          </a:p>
        </p:txBody>
      </p:sp>
      <p:sp>
        <p:nvSpPr>
          <p:cNvPr id="3" name="Текст 2">
            <a:extLst>
              <a:ext uri="{FF2B5EF4-FFF2-40B4-BE49-F238E27FC236}">
                <a16:creationId xmlns:a16="http://schemas.microsoft.com/office/drawing/2014/main" xmlns="" id="{1CBAB621-E187-4A8C-B109-6C2C18CBEC65}"/>
              </a:ext>
            </a:extLst>
          </p:cNvPr>
          <p:cNvSpPr>
            <a:spLocks noGrp="1"/>
          </p:cNvSpPr>
          <p:nvPr>
            <p:ph type="body" sz="quarter" idx="11"/>
          </p:nvPr>
        </p:nvSpPr>
        <p:spPr/>
        <p:txBody>
          <a:bodyPr>
            <a:normAutofit fontScale="85000" lnSpcReduction="20000"/>
          </a:bodyPr>
          <a:lstStyle/>
          <a:p>
            <a:pPr marL="45720" indent="0" algn="just">
              <a:lnSpc>
                <a:spcPct val="107000"/>
              </a:lnSpc>
              <a:spcAft>
                <a:spcPts val="800"/>
              </a:spcAft>
              <a:buNone/>
            </a:pPr>
            <a:r>
              <a:rPr lang="ru-RU" sz="2400"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болезнь, вызванная вирусом иммунодефицита человека (ВИЧ)</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lnSpc>
                <a:spcPct val="107000"/>
              </a:lnSpc>
              <a:spcAft>
                <a:spcPts val="800"/>
              </a:spcAft>
              <a:buNone/>
            </a:pP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туберкулез, </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lnSpc>
                <a:spcPct val="107000"/>
              </a:lnSpc>
              <a:spcAft>
                <a:spcPts val="800"/>
              </a:spcAft>
              <a:buNone/>
            </a:pP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 вирусные гепатиты В и С, </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lnSpc>
                <a:spcPct val="107000"/>
              </a:lnSpc>
              <a:spcAft>
                <a:spcPts val="800"/>
              </a:spcAft>
              <a:buNone/>
            </a:pP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инфекции, передающиеся половым путем, </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lnSpc>
                <a:spcPct val="107000"/>
              </a:lnSpc>
              <a:spcAft>
                <a:spcPts val="800"/>
              </a:spcAft>
              <a:buNone/>
            </a:pP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коронавирусная инфекция,</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lnSpc>
                <a:spcPct val="107000"/>
              </a:lnSpc>
              <a:spcAft>
                <a:spcPts val="800"/>
              </a:spcAft>
              <a:buNone/>
            </a:pP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сахарный диабет, </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lnSpc>
                <a:spcPct val="107000"/>
              </a:lnSpc>
              <a:spcAft>
                <a:spcPts val="800"/>
              </a:spcAft>
              <a:buNone/>
            </a:pP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злокачественные новообразования, </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lnSpc>
                <a:spcPct val="107000"/>
              </a:lnSpc>
              <a:spcAft>
                <a:spcPts val="800"/>
              </a:spcAft>
              <a:buNone/>
            </a:pP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психические расстройства и расстройства поведения,</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lgn="just">
              <a:lnSpc>
                <a:spcPct val="107000"/>
              </a:lnSpc>
              <a:spcAft>
                <a:spcPts val="800"/>
              </a:spcAft>
              <a:buNone/>
            </a:pP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sym typeface="Wingdings 2" panose="05020102010507070707" pitchFamily="18" charset="2"/>
              </a:rPr>
              <a:t></a:t>
            </a:r>
            <a:r>
              <a:rPr lang="ru-RU" sz="2600" b="1" i="1" dirty="0">
                <a:effectLst/>
                <a:latin typeface="Times New Roman" panose="02020603050405020304" pitchFamily="18" charset="0"/>
                <a:ea typeface="Calibri" panose="020F0502020204030204" pitchFamily="34" charset="0"/>
                <a:cs typeface="Times New Roman" panose="02020603050405020304" pitchFamily="18" charset="0"/>
              </a:rPr>
              <a:t>сердечно-сосудистые заболевания, характеризующиеся повышенным кровяным давлением. </a:t>
            </a:r>
            <a:endParaRPr lang="ru-RU" sz="2600" b="1" i="1"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xmlns="" id="{391FF867-097B-4450-9C4A-EC531FA75FAD}"/>
              </a:ext>
            </a:extLst>
          </p:cNvPr>
          <p:cNvSpPr>
            <a:spLocks noGrp="1"/>
          </p:cNvSpPr>
          <p:nvPr>
            <p:ph type="sldNum" sz="quarter" idx="12"/>
          </p:nvPr>
        </p:nvSpPr>
        <p:spPr/>
        <p:txBody>
          <a:bodyPr/>
          <a:lstStyle/>
          <a:p>
            <a:pPr>
              <a:defRPr/>
            </a:pPr>
            <a:fld id="{1800B912-584F-4038-9DE6-29C6F305995E}" type="slidenum">
              <a:rPr lang="ru-RU" smtClean="0"/>
              <a:pPr>
                <a:defRPr/>
              </a:pPr>
              <a:t>5</a:t>
            </a:fld>
            <a:endParaRPr lang="ru-RU" dirty="0"/>
          </a:p>
        </p:txBody>
      </p:sp>
    </p:spTree>
    <p:extLst>
      <p:ext uri="{BB962C8B-B14F-4D97-AF65-F5344CB8AC3E}">
        <p14:creationId xmlns:p14="http://schemas.microsoft.com/office/powerpoint/2010/main" val="5636557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xmlns="" id="{D51D3034-A84B-44C8-81E9-E5CFA31AAE8E}"/>
              </a:ext>
            </a:extLst>
          </p:cNvPr>
          <p:cNvSpPr>
            <a:spLocks noGrp="1"/>
          </p:cNvSpPr>
          <p:nvPr>
            <p:ph type="sldNum" sz="quarter" idx="12"/>
          </p:nvPr>
        </p:nvSpPr>
        <p:spPr/>
        <p:txBody>
          <a:bodyPr/>
          <a:lstStyle/>
          <a:p>
            <a:pPr>
              <a:defRPr/>
            </a:pPr>
            <a:fld id="{DAD734D9-C5B5-4C35-9721-744DD0401DBD}" type="slidenum">
              <a:rPr lang="ru-RU" smtClean="0"/>
              <a:pPr>
                <a:defRPr/>
              </a:pPr>
              <a:t>6</a:t>
            </a:fld>
            <a:endParaRPr lang="ru-RU" dirty="0"/>
          </a:p>
        </p:txBody>
      </p:sp>
      <p:sp>
        <p:nvSpPr>
          <p:cNvPr id="4" name="TextBox 3">
            <a:extLst>
              <a:ext uri="{FF2B5EF4-FFF2-40B4-BE49-F238E27FC236}">
                <a16:creationId xmlns:a16="http://schemas.microsoft.com/office/drawing/2014/main" xmlns="" id="{3BE63236-42A5-423E-B5DE-D657E2601BE3}"/>
              </a:ext>
            </a:extLst>
          </p:cNvPr>
          <p:cNvSpPr txBox="1"/>
          <p:nvPr/>
        </p:nvSpPr>
        <p:spPr>
          <a:xfrm>
            <a:off x="810492" y="320670"/>
            <a:ext cx="8780548" cy="6122189"/>
          </a:xfrm>
          <a:prstGeom prst="rect">
            <a:avLst/>
          </a:prstGeom>
          <a:noFill/>
        </p:spPr>
        <p:txBody>
          <a:bodyPr wrap="square">
            <a:spAutoFit/>
          </a:bodyPr>
          <a:lstStyle/>
          <a:p>
            <a:pPr algn="just">
              <a:lnSpc>
                <a:spcPct val="107000"/>
              </a:lnSpc>
              <a:spcAft>
                <a:spcPts val="800"/>
              </a:spcAf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Болезнь, вызванная вирусом иммунодефицита человека 						              (ВИЧ)</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Инфекция ВИЧ, получившая статус "чумы" двадцатого, а теперь уже и двадцать первого века. За последние 24 года ВИЧ стал причиной смерти свыше 25 миллионов человек, войдя в число опасных для общества социально значимых заболеваний. ВИЧ распространяется высокими темпами и характеризуется невероятной изменчивостью — на сегодняшний день науке известно более 40 тыс. вариантов его генома, что затрудняет исследования ученых в области поиска эффективных препаратов против этой инфекции. В данный момент в мире не существует лекарств, способных полностью вылечить больного ВИЧ. установить, каким же образом эта болезнь проникла в человеческую популяцию. ВИЧ-инфекция — это длительно текущее инфекционное заболевание вирусной этиологии, характеризующееся длительным скрытым периодом, поражением иммунной системы, приводящее к состоянию, известному под названием «синдром приобретенного иммунодефицита» (СПИД). Во время СПИДа развиваются вторичные инфекционные и онкологические заболевания, приводящие к смертельному исходу. Профилактические мероприятия включают: </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защищенный секс, исключение беспорядочных половых связей, исключение употребления наркотиков, соблюдение общей гигиены(не стоит делиться бритвой, зубной щеткой, кусачками для ногтей и другими предметами, которые могут контактировать с маленькими ранкам).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8150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xmlns="" id="{0E469772-4C58-4271-ACD9-2FC5B4D2710F}"/>
              </a:ext>
            </a:extLst>
          </p:cNvPr>
          <p:cNvSpPr>
            <a:spLocks noGrp="1"/>
          </p:cNvSpPr>
          <p:nvPr>
            <p:ph type="sldNum" sz="quarter" idx="12"/>
          </p:nvPr>
        </p:nvSpPr>
        <p:spPr/>
        <p:txBody>
          <a:bodyPr/>
          <a:lstStyle/>
          <a:p>
            <a:pPr>
              <a:defRPr/>
            </a:pPr>
            <a:fld id="{DAD734D9-C5B5-4C35-9721-744DD0401DBD}" type="slidenum">
              <a:rPr lang="ru-RU" smtClean="0"/>
              <a:pPr>
                <a:defRPr/>
              </a:pPr>
              <a:t>7</a:t>
            </a:fld>
            <a:endParaRPr lang="ru-RU" dirty="0"/>
          </a:p>
        </p:txBody>
      </p:sp>
      <p:sp>
        <p:nvSpPr>
          <p:cNvPr id="4" name="TextBox 3">
            <a:extLst>
              <a:ext uri="{FF2B5EF4-FFF2-40B4-BE49-F238E27FC236}">
                <a16:creationId xmlns:a16="http://schemas.microsoft.com/office/drawing/2014/main" xmlns="" id="{9B0170E9-8BD3-4DFE-915D-D03C47659405}"/>
              </a:ext>
            </a:extLst>
          </p:cNvPr>
          <p:cNvSpPr txBox="1"/>
          <p:nvPr/>
        </p:nvSpPr>
        <p:spPr>
          <a:xfrm>
            <a:off x="218210" y="145473"/>
            <a:ext cx="9258299" cy="6422784"/>
          </a:xfrm>
          <a:prstGeom prst="rect">
            <a:avLst/>
          </a:prstGeom>
          <a:noFill/>
        </p:spPr>
        <p:txBody>
          <a:bodyPr wrap="square">
            <a:spAutoFit/>
          </a:bodyPr>
          <a:lstStyle/>
          <a:p>
            <a:pPr algn="ctr">
              <a:lnSpc>
                <a:spcPct val="107000"/>
              </a:lnSpc>
              <a:spcAft>
                <a:spcPts val="80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Туберкулез</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Это инфекционное заболевание, которое развивается при проникновении в организм туберкулезных бактерий. При этом основной орган, который поражается болезнью - легкие. В некоторых случаях может быть туберкулез мозга и его оболочек, туберкулез костей, суставов, почек, половых органов, глаз, кишечника и других органов. 75% больных туберкулезом составляют люди в возрасте 20-40 лет. Сегодня доказано, что туберкулез в большинстве случаев излечим, если вовремя выявить заболевание и непрерывно принимать противотуберкулезные препараты под контролем врача. Основным методом выявления туберкулеза является флюорографическое обследование.</a:t>
            </a:r>
          </a:p>
          <a:p>
            <a:pPr algn="just">
              <a:lnSpc>
                <a:spcPct val="107000"/>
              </a:lnSpc>
              <a:spcAft>
                <a:spcPts val="800"/>
              </a:spcAft>
            </a:pP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		 Инфекции, передающиеся преимущественно половым путем (ИППП)</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К заболеваниям, передающимся половым путем относятся: гонорея, сифилис, генитальный герпес, генитальные бородавки (остроконечные кондиломы), бактериальный вагиноз и др. Кроме того, половым путем может передаваться вирусный гепатит, от которого ежегодно погибает большое количество людей. На сегодняшний день заболеваемость ИППП неуклонно возрастает. Врачи фиксируют сочетания разных форм заболеваний, вызываемых одновременно несколькими возбудителями. Социальная значимость заболеваний, передающихся половым путем, заключается в том, что при недостаточном лечении они могут привести к бесплодию, расстройству сексуальной функции у мужчин и к воспалению внутренних половых органов у женщин. Несмотря на то, что 100-процентной профилактики заболеваний, передающихся половым путем, не существует, соблюдение правил личной гигиены, и разумное поведение в половой жизни поможет избежать неприятной встречи с ИППП.</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35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xmlns="" id="{C1175959-E031-476E-9CCC-4C2FC58A0E1B}"/>
              </a:ext>
            </a:extLst>
          </p:cNvPr>
          <p:cNvSpPr>
            <a:spLocks noGrp="1"/>
          </p:cNvSpPr>
          <p:nvPr>
            <p:ph type="sldNum" sz="quarter" idx="12"/>
          </p:nvPr>
        </p:nvSpPr>
        <p:spPr/>
        <p:txBody>
          <a:bodyPr/>
          <a:lstStyle/>
          <a:p>
            <a:pPr>
              <a:defRPr/>
            </a:pPr>
            <a:fld id="{DAD734D9-C5B5-4C35-9721-744DD0401DBD}" type="slidenum">
              <a:rPr lang="ru-RU" smtClean="0"/>
              <a:pPr>
                <a:defRPr/>
              </a:pPr>
              <a:t>8</a:t>
            </a:fld>
            <a:endParaRPr lang="ru-RU" dirty="0"/>
          </a:p>
        </p:txBody>
      </p:sp>
      <p:sp>
        <p:nvSpPr>
          <p:cNvPr id="4" name="TextBox 3">
            <a:extLst>
              <a:ext uri="{FF2B5EF4-FFF2-40B4-BE49-F238E27FC236}">
                <a16:creationId xmlns:a16="http://schemas.microsoft.com/office/drawing/2014/main" xmlns="" id="{CAF3D3E9-80E1-4E6F-A271-547E0FEEA777}"/>
              </a:ext>
            </a:extLst>
          </p:cNvPr>
          <p:cNvSpPr txBox="1"/>
          <p:nvPr/>
        </p:nvSpPr>
        <p:spPr>
          <a:xfrm>
            <a:off x="176645" y="228600"/>
            <a:ext cx="9486900" cy="5816977"/>
          </a:xfrm>
          <a:prstGeom prst="rect">
            <a:avLst/>
          </a:prstGeom>
          <a:noFill/>
        </p:spPr>
        <p:txBody>
          <a:bodyPr wrap="square">
            <a:spAutoFit/>
          </a:bodyPr>
          <a:lstStyle/>
          <a:p>
            <a:pPr marL="457200" algn="just"/>
            <a:r>
              <a:rPr lang="ru-RU" b="1" dirty="0">
                <a:effectLst/>
                <a:latin typeface="Times New Roman" panose="02020603050405020304" pitchFamily="18" charset="0"/>
                <a:ea typeface="Times New Roman" panose="02020603050405020304" pitchFamily="18" charset="0"/>
              </a:rPr>
              <a:t>Коронавирусная инфекция</a:t>
            </a:r>
            <a:r>
              <a:rPr lang="ru-RU" dirty="0">
                <a:effectLst/>
                <a:latin typeface="Times New Roman" panose="02020603050405020304" pitchFamily="18" charset="0"/>
                <a:ea typeface="Times New Roman" panose="02020603050405020304" pitchFamily="18" charset="0"/>
              </a:rPr>
              <a:t> — это группа острых инфекционных заболеваний, вызываемых различными серотипами коронавирусов. Характеризуется синдромом общей инфекционной интоксикации и синдромом поражения респираторного тракта, в основном верхних и средних его отделов — носа, глотки, гортани, трахеи и бронхов. </a:t>
            </a:r>
          </a:p>
          <a:p>
            <a:pPr marL="457200" algn="just"/>
            <a:endParaRPr lang="ru-RU" dirty="0">
              <a:effectLst/>
              <a:latin typeface="Times New Roman" panose="02020603050405020304" pitchFamily="18" charset="0"/>
              <a:ea typeface="Times New Roman" panose="02020603050405020304" pitchFamily="18" charset="0"/>
            </a:endParaRPr>
          </a:p>
          <a:p>
            <a:pPr algn="just"/>
            <a:r>
              <a:rPr lang="ru-RU" b="1" dirty="0">
                <a:effectLst/>
                <a:latin typeface="Times New Roman" panose="02020603050405020304" pitchFamily="18" charset="0"/>
                <a:ea typeface="Times New Roman" panose="02020603050405020304" pitchFamily="18" charset="0"/>
              </a:rPr>
              <a:t>Индийский штамм коронавируса («Дельта​»)</a:t>
            </a:r>
            <a:r>
              <a:rPr lang="ru-RU" dirty="0">
                <a:effectLst/>
                <a:latin typeface="Times New Roman" panose="02020603050405020304" pitchFamily="18" charset="0"/>
                <a:ea typeface="Times New Roman" panose="02020603050405020304" pitchFamily="18" charset="0"/>
              </a:rPr>
              <a:t> — это лишь один из сотен разновидностей нового коронавируса. Кардинально он не отличается от китайского и сохраняет всё основные свойства коронавирусов, но, по недостаточно понятным пока причинам, является более заразным, поражает больше молодых людей, чаще приводит к госпитализации и развитию пневмонии. Существующие вакцины оказывают на него тормозящее влияние, но, возможно, чуть меньшей силы.</a:t>
            </a:r>
          </a:p>
          <a:p>
            <a:pPr algn="just"/>
            <a:endParaRPr lang="ru-RU" dirty="0">
              <a:effectLst/>
              <a:latin typeface="Times New Roman" panose="02020603050405020304" pitchFamily="18" charset="0"/>
              <a:ea typeface="Times New Roman" panose="02020603050405020304" pitchFamily="18" charset="0"/>
            </a:endParaRPr>
          </a:p>
          <a:p>
            <a:pPr marL="457200" algn="just"/>
            <a:r>
              <a:rPr lang="ru-RU" b="1" dirty="0">
                <a:effectLst/>
                <a:latin typeface="Times New Roman" panose="02020603050405020304" pitchFamily="18" charset="0"/>
                <a:ea typeface="Times New Roman" panose="02020603050405020304" pitchFamily="18" charset="0"/>
              </a:rPr>
              <a:t>Новый штамм коронавируса «Омикрон​» </a:t>
            </a:r>
            <a:r>
              <a:rPr lang="ru-RU" dirty="0">
                <a:effectLst/>
                <a:latin typeface="Times New Roman" panose="02020603050405020304" pitchFamily="18" charset="0"/>
                <a:ea typeface="Times New Roman" panose="02020603050405020304" pitchFamily="18" charset="0"/>
              </a:rPr>
              <a:t>впервые обнаружили в ЮАР и Ботсване в ноябре 2021 года. Он стремительно распространяется по всему миру. В омикрон-штамме присутствует более 30 мутаций, что способствует его быстрому распространению. Всего с начала пандемии, за неполные два года, в Беларуси по официальным данным были зарегистрированы 805 651 человек с положительным тестом на COVID-19, большинство из которых выздоровели, а умерло 6 204 пациента.</a:t>
            </a:r>
          </a:p>
          <a:p>
            <a:pPr marL="457200" algn="just"/>
            <a:r>
              <a:rPr lang="ru-RU" dirty="0">
                <a:effectLst/>
                <a:latin typeface="Times New Roman" panose="02020603050405020304" pitchFamily="18" charset="0"/>
                <a:ea typeface="Times New Roman" panose="02020603050405020304" pitchFamily="18" charset="0"/>
              </a:rPr>
              <a:t>Пока у людей нет врождённого или приобретенного иммунитета к новому типу коронавируса SARS-CoV-2, поэтому восприимчивы к заболеванию все люди на планете. </a:t>
            </a:r>
          </a:p>
          <a:p>
            <a:pPr algn="just"/>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5035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xmlns="" id="{C36977C8-75A7-4077-B255-8B17C35E9C33}"/>
              </a:ext>
            </a:extLst>
          </p:cNvPr>
          <p:cNvSpPr>
            <a:spLocks noGrp="1"/>
          </p:cNvSpPr>
          <p:nvPr>
            <p:ph type="sldNum" sz="quarter" idx="12"/>
          </p:nvPr>
        </p:nvSpPr>
        <p:spPr/>
        <p:txBody>
          <a:bodyPr/>
          <a:lstStyle/>
          <a:p>
            <a:pPr>
              <a:defRPr/>
            </a:pPr>
            <a:fld id="{DAD734D9-C5B5-4C35-9721-744DD0401DBD}" type="slidenum">
              <a:rPr lang="ru-RU" smtClean="0"/>
              <a:pPr>
                <a:defRPr/>
              </a:pPr>
              <a:t>9</a:t>
            </a:fld>
            <a:endParaRPr lang="ru-RU" dirty="0"/>
          </a:p>
        </p:txBody>
      </p:sp>
      <p:sp>
        <p:nvSpPr>
          <p:cNvPr id="4" name="TextBox 3">
            <a:extLst>
              <a:ext uri="{FF2B5EF4-FFF2-40B4-BE49-F238E27FC236}">
                <a16:creationId xmlns:a16="http://schemas.microsoft.com/office/drawing/2014/main" xmlns="" id="{A7F7DB8D-6826-4CF6-884E-FB9C16170E7F}"/>
              </a:ext>
            </a:extLst>
          </p:cNvPr>
          <p:cNvSpPr txBox="1"/>
          <p:nvPr/>
        </p:nvSpPr>
        <p:spPr>
          <a:xfrm>
            <a:off x="284711" y="197426"/>
            <a:ext cx="9060873" cy="6370975"/>
          </a:xfrm>
          <a:prstGeom prst="rect">
            <a:avLst/>
          </a:prstGeom>
          <a:noFill/>
        </p:spPr>
        <p:txBody>
          <a:bodyPr wrap="square">
            <a:spAutoFit/>
          </a:bodyPr>
          <a:lstStyle/>
          <a:p>
            <a:pPr marL="457200" algn="just"/>
            <a:r>
              <a:rPr lang="ru-RU" sz="2400" b="1" dirty="0">
                <a:effectLst/>
                <a:latin typeface="Times New Roman" panose="02020603050405020304" pitchFamily="18" charset="0"/>
                <a:ea typeface="Times New Roman" panose="02020603050405020304" pitchFamily="18" charset="0"/>
              </a:rPr>
              <a:t>Профилактика коронавируса:</a:t>
            </a:r>
          </a:p>
          <a:p>
            <a:pPr marL="457200" algn="just"/>
            <a:r>
              <a:rPr lang="ru-RU" dirty="0">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воздерживаться от посещения общественных мест: торговых центров, спортивных и зрелищных мероприятий, транспорта в час пик, соблюдать социальную дистанцию,</a:t>
            </a:r>
          </a:p>
          <a:p>
            <a:pPr marL="457200" algn="just"/>
            <a:r>
              <a:rPr lang="ru-RU" sz="2400" dirty="0">
                <a:effectLst/>
                <a:latin typeface="Times New Roman" panose="02020603050405020304" pitchFamily="18" charset="0"/>
                <a:ea typeface="Times New Roman" panose="02020603050405020304" pitchFamily="18" charset="0"/>
              </a:rPr>
              <a:t>	использовать одноразовую медицинскую маску в общественных местах, меняя ее каждые 2-3 часа,</a:t>
            </a:r>
          </a:p>
          <a:p>
            <a:pPr marL="457200" algn="just"/>
            <a:r>
              <a:rPr lang="ru-RU" sz="2400" dirty="0">
                <a:effectLst/>
                <a:latin typeface="Times New Roman" panose="02020603050405020304" pitchFamily="18" charset="0"/>
                <a:ea typeface="Times New Roman" panose="02020603050405020304" pitchFamily="18" charset="0"/>
              </a:rPr>
              <a:t>	избегать близких контактов и пребывания в одном помещении с людьми, имеющими видимые признаки ОРИ (кашель, чихание, выделения из носа),</a:t>
            </a:r>
          </a:p>
          <a:p>
            <a:pPr marL="457200" algn="just"/>
            <a:r>
              <a:rPr lang="ru-RU" sz="2400" dirty="0">
                <a:effectLst/>
                <a:latin typeface="Times New Roman" panose="02020603050405020304" pitchFamily="18" charset="0"/>
                <a:ea typeface="Times New Roman" panose="02020603050405020304" pitchFamily="18" charset="0"/>
              </a:rPr>
              <a:t>	мыть руки с мылом и водой после возвращения с улицы, использовать дезинфицирующие средства,</a:t>
            </a:r>
          </a:p>
          <a:p>
            <a:pPr marL="457200" algn="just"/>
            <a:r>
              <a:rPr lang="ru-RU" sz="2400" dirty="0">
                <a:effectLst/>
                <a:latin typeface="Times New Roman" panose="02020603050405020304" pitchFamily="18" charset="0"/>
                <a:ea typeface="Times New Roman" panose="02020603050405020304" pitchFamily="18" charset="0"/>
              </a:rPr>
              <a:t>	дезинфицировать гаджеты, поверхности, к которым прикасаешься,</a:t>
            </a:r>
          </a:p>
          <a:p>
            <a:pPr marL="457200" algn="just"/>
            <a:r>
              <a:rPr lang="ru-RU" sz="2400" dirty="0">
                <a:effectLst/>
                <a:latin typeface="Times New Roman" panose="02020603050405020304" pitchFamily="18" charset="0"/>
                <a:ea typeface="Times New Roman" panose="02020603050405020304" pitchFamily="18" charset="0"/>
              </a:rPr>
              <a:t>	ограничить по возможности при приветствии тесные объятия и рукопожатия.</a:t>
            </a:r>
          </a:p>
          <a:p>
            <a:pPr marL="457200" algn="just"/>
            <a:r>
              <a:rPr lang="ru-RU" sz="2400" dirty="0">
                <a:effectLst/>
                <a:latin typeface="Times New Roman" panose="02020603050405020304" pitchFamily="18" charset="0"/>
                <a:ea typeface="Times New Roman" panose="02020603050405020304" pitchFamily="18" charset="0"/>
              </a:rPr>
              <a:t>	Вакцинация от КВИ способствует выработке устойчивого иммунитета и препятствует заражению.</a:t>
            </a:r>
          </a:p>
        </p:txBody>
      </p:sp>
    </p:spTree>
    <p:extLst>
      <p:ext uri="{BB962C8B-B14F-4D97-AF65-F5344CB8AC3E}">
        <p14:creationId xmlns:p14="http://schemas.microsoft.com/office/powerpoint/2010/main" val="3925420002"/>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20504</TotalTime>
  <Words>727</Words>
  <Application>Microsoft Office PowerPoint</Application>
  <PresentationFormat>Лист A4 (210x297 мм)</PresentationFormat>
  <Paragraphs>75</Paragraphs>
  <Slides>14</Slides>
  <Notes>2</Notes>
  <HiddenSlides>0</HiddenSlides>
  <MMClips>0</MMClips>
  <ScaleCrop>false</ScaleCrop>
  <HeadingPairs>
    <vt:vector size="4" baseType="variant">
      <vt:variant>
        <vt:lpstr>Тема</vt:lpstr>
      </vt:variant>
      <vt:variant>
        <vt:i4>2</vt:i4>
      </vt:variant>
      <vt:variant>
        <vt:lpstr>Заголовки слайдов</vt:lpstr>
      </vt:variant>
      <vt:variant>
        <vt:i4>14</vt:i4>
      </vt:variant>
    </vt:vector>
  </HeadingPairs>
  <TitlesOfParts>
    <vt:vector size="16" baseType="lpstr">
      <vt:lpstr>Воздушный поток</vt:lpstr>
      <vt:lpstr>1_Воздушный поток</vt:lpstr>
      <vt:lpstr>Социально-значимые заболевания: профилактика и последствия</vt:lpstr>
      <vt:lpstr>Социально-значимые заболевания</vt:lpstr>
      <vt:lpstr>Презентация PowerPoint</vt:lpstr>
      <vt:lpstr>Презентация PowerPoint</vt:lpstr>
      <vt:lpstr> В данный перечень вошли: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GrSU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Количество научных тем,  выполняемых структурными подразделениями</dc:title>
  <dc:creator>КРАВЕЦ МАРИНА НИКОЛАЕВНА</dc:creator>
  <cp:lastModifiedBy>СКЕРСЬ МАРИЯ АНТОНОВНА</cp:lastModifiedBy>
  <cp:revision>1265</cp:revision>
  <cp:lastPrinted>2017-06-21T11:21:43Z</cp:lastPrinted>
  <dcterms:created xsi:type="dcterms:W3CDTF">2002-01-28T16:24:37Z</dcterms:created>
  <dcterms:modified xsi:type="dcterms:W3CDTF">2022-02-16T06:45:17Z</dcterms:modified>
</cp:coreProperties>
</file>